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27"/>
  </p:notesMasterIdLst>
  <p:handoutMasterIdLst>
    <p:handoutMasterId r:id="rId28"/>
  </p:handoutMasterIdLst>
  <p:sldIdLst>
    <p:sldId id="294" r:id="rId2"/>
    <p:sldId id="381" r:id="rId3"/>
    <p:sldId id="380" r:id="rId4"/>
    <p:sldId id="370" r:id="rId5"/>
    <p:sldId id="369" r:id="rId6"/>
    <p:sldId id="371" r:id="rId7"/>
    <p:sldId id="379" r:id="rId8"/>
    <p:sldId id="284" r:id="rId9"/>
    <p:sldId id="343" r:id="rId10"/>
    <p:sldId id="333" r:id="rId11"/>
    <p:sldId id="332" r:id="rId12"/>
    <p:sldId id="339" r:id="rId13"/>
    <p:sldId id="336" r:id="rId14"/>
    <p:sldId id="368" r:id="rId15"/>
    <p:sldId id="364" r:id="rId16"/>
    <p:sldId id="372" r:id="rId17"/>
    <p:sldId id="373" r:id="rId18"/>
    <p:sldId id="374" r:id="rId19"/>
    <p:sldId id="375" r:id="rId20"/>
    <p:sldId id="385" r:id="rId21"/>
    <p:sldId id="382" r:id="rId22"/>
    <p:sldId id="383" r:id="rId23"/>
    <p:sldId id="386" r:id="rId24"/>
    <p:sldId id="387" r:id="rId25"/>
    <p:sldId id="388" r:id="rId2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orient="horz" pos="1274">
          <p15:clr>
            <a:srgbClr val="A4A3A4"/>
          </p15:clr>
        </p15:guide>
        <p15:guide id="3" orient="horz" pos="114">
          <p15:clr>
            <a:srgbClr val="A4A3A4"/>
          </p15:clr>
        </p15:guide>
        <p15:guide id="4" orient="horz" pos="2093">
          <p15:clr>
            <a:srgbClr val="A4A3A4"/>
          </p15:clr>
        </p15:guide>
        <p15:guide id="5" orient="horz" pos="453">
          <p15:clr>
            <a:srgbClr val="A4A3A4"/>
          </p15:clr>
        </p15:guide>
        <p15:guide id="6" orient="horz" pos="3001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3562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  <p15:guide id="13" pos="5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4E"/>
    <a:srgbClr val="4E4E4E"/>
    <a:srgbClr val="404040"/>
    <a:srgbClr val="004C97"/>
    <a:srgbClr val="63666A"/>
    <a:srgbClr val="99D6EA"/>
    <a:srgbClr val="505050"/>
    <a:srgbClr val="A7A8AA"/>
    <a:srgbClr val="003087"/>
    <a:srgbClr val="0F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3"/>
  </p:normalViewPr>
  <p:slideViewPr>
    <p:cSldViewPr snapToGrid="0" snapToObjects="1" showGuides="1">
      <p:cViewPr varScale="1">
        <p:scale>
          <a:sx n="114" d="100"/>
          <a:sy n="114" d="100"/>
        </p:scale>
        <p:origin x="78" y="168"/>
      </p:cViewPr>
      <p:guideLst>
        <p:guide orient="horz" pos="3107"/>
        <p:guide orient="horz" pos="1274"/>
        <p:guide orient="horz" pos="114"/>
        <p:guide orient="horz" pos="2093"/>
        <p:guide orient="horz" pos="453"/>
        <p:guide orient="horz" pos="3001"/>
        <p:guide pos="5616"/>
        <p:guide pos="136"/>
        <p:guide pos="3562"/>
        <p:guide pos="4453"/>
        <p:guide pos="5163"/>
        <p:guide pos="4632"/>
        <p:guide pos="58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Eric%20Viklund\Documents\Nb3Sn\Nb3Sn_Mechanical_Polishing\CBP_Sample_Analysi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588660461153261"/>
          <c:y val="4.4396097084126632E-2"/>
          <c:w val="0.82205936335128604"/>
          <c:h val="0.79386736403814429"/>
        </c:manualLayout>
      </c:layout>
      <c:scatterChart>
        <c:scatterStyle val="lineMarker"/>
        <c:varyColors val="0"/>
        <c:ser>
          <c:idx val="3"/>
          <c:order val="3"/>
          <c:tx>
            <c:strRef>
              <c:f>'Surface roughness'!$K$4</c:f>
              <c:strCache>
                <c:ptCount val="1"/>
                <c:pt idx="0">
                  <c:v>Shiny Nb3Sn Films</c:v>
                </c:pt>
              </c:strCache>
            </c:strRef>
          </c:tx>
          <c:spPr>
            <a:ln w="31750" cap="rnd">
              <a:solidFill>
                <a:srgbClr val="E727DE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'Surface roughness'!$G$5:$G$10</c:f>
              <c:numCache>
                <c:formatCode>0.000_ </c:formatCode>
                <c:ptCount val="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 formatCode="General">
                  <c:v>10</c:v>
                </c:pt>
              </c:numCache>
            </c:numRef>
          </c:xVal>
          <c:yVal>
            <c:numRef>
              <c:f>'Surface roughness'!$K$5:$K$10</c:f>
              <c:numCache>
                <c:formatCode>General</c:formatCode>
                <c:ptCount val="6"/>
                <c:pt idx="0">
                  <c:v>63</c:v>
                </c:pt>
                <c:pt idx="1">
                  <c:v>63</c:v>
                </c:pt>
                <c:pt idx="2">
                  <c:v>63</c:v>
                </c:pt>
                <c:pt idx="3">
                  <c:v>63</c:v>
                </c:pt>
                <c:pt idx="4">
                  <c:v>63</c:v>
                </c:pt>
                <c:pt idx="5">
                  <c:v>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85-4638-9343-C7428A43DC94}"/>
            </c:ext>
          </c:extLst>
        </c:ser>
        <c:ser>
          <c:idx val="1"/>
          <c:order val="1"/>
          <c:tx>
            <c:strRef>
              <c:f>'Surface roughness'!$I$4</c:f>
              <c:strCache>
                <c:ptCount val="1"/>
                <c:pt idx="0">
                  <c:v>Polished Nb3Sn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D8B850"/>
              </a:solidFill>
              <a:ln w="9525">
                <a:noFill/>
              </a:ln>
              <a:effectLst/>
            </c:spPr>
          </c:marker>
          <c:xVal>
            <c:numRef>
              <c:f>'Surface roughness'!$G$5:$G$9</c:f>
              <c:numCache>
                <c:formatCode>0.000_ 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xVal>
          <c:yVal>
            <c:numRef>
              <c:f>'Surface roughness'!$I$5:$I$9</c:f>
              <c:numCache>
                <c:formatCode>0</c:formatCode>
                <c:ptCount val="5"/>
                <c:pt idx="0">
                  <c:v>208.23812143326364</c:v>
                </c:pt>
                <c:pt idx="1">
                  <c:v>185.1342807526209</c:v>
                </c:pt>
                <c:pt idx="2">
                  <c:v>100.27374087581688</c:v>
                </c:pt>
                <c:pt idx="3">
                  <c:v>54.245449154616942</c:v>
                </c:pt>
                <c:pt idx="4">
                  <c:v>16.536775767490553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85-4638-9343-C7428A43DC94}"/>
            </c:ext>
          </c:extLst>
        </c:ser>
        <c:ser>
          <c:idx val="4"/>
          <c:order val="4"/>
          <c:tx>
            <c:strRef>
              <c:f>'Surface roughness'!$L$4</c:f>
              <c:strCache>
                <c:ptCount val="1"/>
                <c:pt idx="0">
                  <c:v>Electropolished Nb</c:v>
                </c:pt>
              </c:strCache>
            </c:strRef>
          </c:tx>
          <c:spPr>
            <a:ln w="31750" cap="rnd">
              <a:solidFill>
                <a:srgbClr val="2ED7E4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'Surface roughness'!$G$5:$G$10</c:f>
              <c:numCache>
                <c:formatCode>0.000_ </c:formatCode>
                <c:ptCount val="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 formatCode="General">
                  <c:v>10</c:v>
                </c:pt>
              </c:numCache>
            </c:numRef>
          </c:xVal>
          <c:yVal>
            <c:numRef>
              <c:f>'Surface roughness'!$L$5:$L$10</c:f>
              <c:numCache>
                <c:formatCode>General</c:formatCode>
                <c:ptCount val="6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485-4638-9343-C7428A43D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0451000"/>
        <c:axId val="54045708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'Surface roughness'!$H$4</c15:sqref>
                        </c15:formulaRef>
                      </c:ext>
                    </c:extLst>
                    <c:strCache>
                      <c:ptCount val="1"/>
                      <c:pt idx="0">
                        <c:v>Polished Nb3Sn</c:v>
                      </c:pt>
                    </c:strCache>
                  </c:strRef>
                </c:tx>
                <c:spPr>
                  <a:ln w="28575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'Surface roughness'!$G$5:$G$9</c15:sqref>
                        </c15:formulaRef>
                      </c:ext>
                    </c:extLst>
                    <c:numCache>
                      <c:formatCode>0.000_ </c:formatCode>
                      <c:ptCount val="5"/>
                      <c:pt idx="0">
                        <c:v>0</c:v>
                      </c:pt>
                      <c:pt idx="1">
                        <c:v>2</c:v>
                      </c:pt>
                      <c:pt idx="2">
                        <c:v>4</c:v>
                      </c:pt>
                      <c:pt idx="3">
                        <c:v>6</c:v>
                      </c:pt>
                      <c:pt idx="4">
                        <c:v>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'Surface roughness'!$H$5:$H$9</c15:sqref>
                        </c15:formulaRef>
                      </c:ext>
                    </c:extLst>
                    <c:numCache>
                      <c:formatCode>0</c:formatCode>
                      <c:ptCount val="5"/>
                      <c:pt idx="0">
                        <c:v>163.36365077377715</c:v>
                      </c:pt>
                      <c:pt idx="1">
                        <c:v>146.67821271635918</c:v>
                      </c:pt>
                      <c:pt idx="2">
                        <c:v>64.905785673315165</c:v>
                      </c:pt>
                      <c:pt idx="3">
                        <c:v>38.202676222036935</c:v>
                      </c:pt>
                      <c:pt idx="4">
                        <c:v>11.345769995432812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F485-4638-9343-C7428A43DC94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'Surface roughness'!$J$4</c15:sqref>
                        </c15:formulaRef>
                      </c:ext>
                    </c:extLst>
                    <c:strCache>
                      <c:ptCount val="1"/>
                      <c:pt idx="0">
                        <c:v>Rz</c:v>
                      </c:pt>
                    </c:strCache>
                  </c:strRef>
                </c:tx>
                <c:spPr>
                  <a:ln w="28575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'Surface roughness'!$G$5:$G$9</c15:sqref>
                        </c15:formulaRef>
                      </c:ext>
                    </c:extLst>
                    <c:numCache>
                      <c:formatCode>0.000_ </c:formatCode>
                      <c:ptCount val="5"/>
                      <c:pt idx="0">
                        <c:v>0</c:v>
                      </c:pt>
                      <c:pt idx="1">
                        <c:v>2</c:v>
                      </c:pt>
                      <c:pt idx="2">
                        <c:v>4</c:v>
                      </c:pt>
                      <c:pt idx="3">
                        <c:v>6</c:v>
                      </c:pt>
                      <c:pt idx="4">
                        <c:v>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'Surface roughness'!$J$5:$J$9</c15:sqref>
                        </c15:formulaRef>
                      </c:ext>
                    </c:extLst>
                    <c:numCache>
                      <c:formatCode>0</c:formatCode>
                      <c:ptCount val="5"/>
                      <c:pt idx="0">
                        <c:v>2175.1998247054871</c:v>
                      </c:pt>
                      <c:pt idx="1">
                        <c:v>1864.2001577973133</c:v>
                      </c:pt>
                      <c:pt idx="2">
                        <c:v>1811.9000060323742</c:v>
                      </c:pt>
                      <c:pt idx="3">
                        <c:v>1524.8999716277467</c:v>
                      </c:pt>
                      <c:pt idx="4">
                        <c:v>978.0000027603819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485-4638-9343-C7428A43DC94}"/>
                  </c:ext>
                </c:extLst>
              </c15:ser>
            </c15:filteredScatterSeries>
          </c:ext>
        </c:extLst>
      </c:scatterChart>
      <c:valAx>
        <c:axId val="540451000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Duration of Centrifugal Barrel Polishing [hours]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_);\(0\)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457080"/>
        <c:crosses val="autoZero"/>
        <c:crossBetween val="midCat"/>
        <c:majorUnit val="2"/>
      </c:valAx>
      <c:valAx>
        <c:axId val="540457080"/>
        <c:scaling>
          <c:logBase val="10"/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RMS Surface Roughness</a:t>
                </a:r>
                <a:r>
                  <a:rPr lang="en-US" sz="1200" baseline="0"/>
                  <a:t> [nm]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451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259456943682637"/>
          <c:y val="3.8099289599652246E-2"/>
          <c:w val="0.41149838544638234"/>
          <c:h val="0.235179759797537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851789341870099"/>
          <c:y val="5.3838826862602406E-2"/>
          <c:w val="0.79877111080471253"/>
          <c:h val="0.81341029236005213"/>
        </c:manualLayout>
      </c:layout>
      <c:scatterChart>
        <c:scatterStyle val="lineMarker"/>
        <c:varyColors val="0"/>
        <c:ser>
          <c:idx val="2"/>
          <c:order val="0"/>
          <c:tx>
            <c:strRef>
              <c:f>Sheet1!$I$1</c:f>
              <c:strCache>
                <c:ptCount val="1"/>
                <c:pt idx="0">
                  <c:v>4.4K Before CBP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Sheet1!$J$2:$J$44</c:f>
              <c:numCache>
                <c:formatCode>0.00E+00</c:formatCode>
                <c:ptCount val="43"/>
                <c:pt idx="0">
                  <c:v>3.45570098</c:v>
                </c:pt>
                <c:pt idx="1">
                  <c:v>3.8700926299999998</c:v>
                </c:pt>
                <c:pt idx="2">
                  <c:v>1.9977665200000001</c:v>
                </c:pt>
                <c:pt idx="3">
                  <c:v>2.5521534699999999</c:v>
                </c:pt>
                <c:pt idx="4">
                  <c:v>2.64058306</c:v>
                </c:pt>
                <c:pt idx="5">
                  <c:v>2.8837723799999999</c:v>
                </c:pt>
                <c:pt idx="6">
                  <c:v>3.10438473</c:v>
                </c:pt>
                <c:pt idx="7">
                  <c:v>3.2500463000000002</c:v>
                </c:pt>
                <c:pt idx="8">
                  <c:v>3.3882005899999998</c:v>
                </c:pt>
                <c:pt idx="9">
                  <c:v>3.4518109400000001</c:v>
                </c:pt>
                <c:pt idx="10">
                  <c:v>3.4940330300000002</c:v>
                </c:pt>
                <c:pt idx="11">
                  <c:v>3.5864713699999999</c:v>
                </c:pt>
                <c:pt idx="12">
                  <c:v>3.66369853</c:v>
                </c:pt>
                <c:pt idx="13">
                  <c:v>3.7512297700000001</c:v>
                </c:pt>
                <c:pt idx="14">
                  <c:v>4.0281081199999997</c:v>
                </c:pt>
                <c:pt idx="15">
                  <c:v>4.3218990000000002</c:v>
                </c:pt>
                <c:pt idx="16">
                  <c:v>4.7009263600000004</c:v>
                </c:pt>
                <c:pt idx="17">
                  <c:v>5.02610183</c:v>
                </c:pt>
                <c:pt idx="18">
                  <c:v>5.3563728900000003</c:v>
                </c:pt>
                <c:pt idx="19">
                  <c:v>5.6734349999999996</c:v>
                </c:pt>
                <c:pt idx="20">
                  <c:v>5.99472132</c:v>
                </c:pt>
                <c:pt idx="21">
                  <c:v>6.1770229199999998</c:v>
                </c:pt>
                <c:pt idx="22">
                  <c:v>3.9526751199999999</c:v>
                </c:pt>
                <c:pt idx="23">
                  <c:v>6.5977004499999996</c:v>
                </c:pt>
                <c:pt idx="24">
                  <c:v>6.31940043</c:v>
                </c:pt>
                <c:pt idx="25">
                  <c:v>6.7899929700000001</c:v>
                </c:pt>
                <c:pt idx="26">
                  <c:v>6.9945055600000003</c:v>
                </c:pt>
                <c:pt idx="27">
                  <c:v>7.3554155200000002</c:v>
                </c:pt>
                <c:pt idx="28">
                  <c:v>7.6864754</c:v>
                </c:pt>
                <c:pt idx="29">
                  <c:v>8.0091962399999996</c:v>
                </c:pt>
                <c:pt idx="30">
                  <c:v>8.0240256500000005</c:v>
                </c:pt>
                <c:pt idx="31">
                  <c:v>8.2002826399999993</c:v>
                </c:pt>
                <c:pt idx="32">
                  <c:v>8.53553563</c:v>
                </c:pt>
                <c:pt idx="33">
                  <c:v>8.9773552999999993</c:v>
                </c:pt>
                <c:pt idx="34">
                  <c:v>9.4608237000000006</c:v>
                </c:pt>
                <c:pt idx="35">
                  <c:v>4.9009713699999997</c:v>
                </c:pt>
                <c:pt idx="36">
                  <c:v>9.6072569600000008</c:v>
                </c:pt>
                <c:pt idx="37">
                  <c:v>9.1547189800000002</c:v>
                </c:pt>
                <c:pt idx="38">
                  <c:v>9.4015992799999992</c:v>
                </c:pt>
                <c:pt idx="39">
                  <c:v>9.6671483400000007</c:v>
                </c:pt>
                <c:pt idx="40">
                  <c:v>9.9260604099999998</c:v>
                </c:pt>
                <c:pt idx="41">
                  <c:v>10.2420866</c:v>
                </c:pt>
                <c:pt idx="42">
                  <c:v>10.124867200000001</c:v>
                </c:pt>
              </c:numCache>
            </c:numRef>
          </c:xVal>
          <c:yVal>
            <c:numRef>
              <c:f>Sheet1!$K$2:$K$44</c:f>
              <c:numCache>
                <c:formatCode>0.00E+00</c:formatCode>
                <c:ptCount val="43"/>
                <c:pt idx="0">
                  <c:v>23143361800</c:v>
                </c:pt>
                <c:pt idx="1">
                  <c:v>17876552000</c:v>
                </c:pt>
                <c:pt idx="2">
                  <c:v>22694270600</c:v>
                </c:pt>
                <c:pt idx="3">
                  <c:v>23161525600</c:v>
                </c:pt>
                <c:pt idx="4">
                  <c:v>23730945600</c:v>
                </c:pt>
                <c:pt idx="5">
                  <c:v>23545774900</c:v>
                </c:pt>
                <c:pt idx="6">
                  <c:v>23279796400</c:v>
                </c:pt>
                <c:pt idx="7">
                  <c:v>22994580600</c:v>
                </c:pt>
                <c:pt idx="8">
                  <c:v>22515254300</c:v>
                </c:pt>
                <c:pt idx="9">
                  <c:v>21903820100</c:v>
                </c:pt>
                <c:pt idx="10">
                  <c:v>21280212000</c:v>
                </c:pt>
                <c:pt idx="11">
                  <c:v>20123231400</c:v>
                </c:pt>
                <c:pt idx="12">
                  <c:v>19384594500</c:v>
                </c:pt>
                <c:pt idx="13">
                  <c:v>18477556300</c:v>
                </c:pt>
                <c:pt idx="14">
                  <c:v>16851239400</c:v>
                </c:pt>
                <c:pt idx="15">
                  <c:v>15837371900</c:v>
                </c:pt>
                <c:pt idx="16">
                  <c:v>15081005700</c:v>
                </c:pt>
                <c:pt idx="17">
                  <c:v>14631380100</c:v>
                </c:pt>
                <c:pt idx="18">
                  <c:v>14035298100</c:v>
                </c:pt>
                <c:pt idx="19">
                  <c:v>13713888500</c:v>
                </c:pt>
                <c:pt idx="20">
                  <c:v>13340831400</c:v>
                </c:pt>
                <c:pt idx="21">
                  <c:v>13150935800</c:v>
                </c:pt>
                <c:pt idx="22">
                  <c:v>17112939300</c:v>
                </c:pt>
                <c:pt idx="23">
                  <c:v>12719182900</c:v>
                </c:pt>
                <c:pt idx="24">
                  <c:v>13003548000</c:v>
                </c:pt>
                <c:pt idx="25">
                  <c:v>12464559200</c:v>
                </c:pt>
                <c:pt idx="26">
                  <c:v>12062238800</c:v>
                </c:pt>
                <c:pt idx="27">
                  <c:v>11700599800</c:v>
                </c:pt>
                <c:pt idx="28">
                  <c:v>11185132700</c:v>
                </c:pt>
                <c:pt idx="29">
                  <c:v>10200146600</c:v>
                </c:pt>
                <c:pt idx="30">
                  <c:v>10167109800</c:v>
                </c:pt>
                <c:pt idx="31">
                  <c:v>9840167550</c:v>
                </c:pt>
                <c:pt idx="32">
                  <c:v>9408361320</c:v>
                </c:pt>
                <c:pt idx="33">
                  <c:v>9019511540</c:v>
                </c:pt>
                <c:pt idx="34">
                  <c:v>8879178480</c:v>
                </c:pt>
                <c:pt idx="35">
                  <c:v>7209223780</c:v>
                </c:pt>
                <c:pt idx="36">
                  <c:v>8913762610</c:v>
                </c:pt>
                <c:pt idx="37">
                  <c:v>7953843030</c:v>
                </c:pt>
                <c:pt idx="38">
                  <c:v>7814778150</c:v>
                </c:pt>
                <c:pt idx="39">
                  <c:v>7696339690</c:v>
                </c:pt>
                <c:pt idx="40">
                  <c:v>7454509490</c:v>
                </c:pt>
                <c:pt idx="41">
                  <c:v>7012311440</c:v>
                </c:pt>
                <c:pt idx="42">
                  <c:v>6979552200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FB-4372-8D23-67EEAA64FFAC}"/>
            </c:ext>
          </c:extLst>
        </c:ser>
        <c:ser>
          <c:idx val="3"/>
          <c:order val="1"/>
          <c:tx>
            <c:strRef>
              <c:f>Sheet1!$M$1</c:f>
              <c:strCache>
                <c:ptCount val="1"/>
                <c:pt idx="0">
                  <c:v>2.0K Before CBP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Sheet1!$N$2:$N$50</c:f>
              <c:numCache>
                <c:formatCode>0.00E+00</c:formatCode>
                <c:ptCount val="49"/>
                <c:pt idx="0">
                  <c:v>5.8151497599999997</c:v>
                </c:pt>
                <c:pt idx="1">
                  <c:v>4.54106582</c:v>
                </c:pt>
                <c:pt idx="2">
                  <c:v>4.8684573499999999</c:v>
                </c:pt>
                <c:pt idx="3">
                  <c:v>3.92761315</c:v>
                </c:pt>
                <c:pt idx="4">
                  <c:v>3.9778896700000002</c:v>
                </c:pt>
                <c:pt idx="5">
                  <c:v>3.9788132599999999</c:v>
                </c:pt>
                <c:pt idx="6">
                  <c:v>2.60935345</c:v>
                </c:pt>
                <c:pt idx="7">
                  <c:v>1.9182708500000001</c:v>
                </c:pt>
                <c:pt idx="8">
                  <c:v>1.8871694999999999</c:v>
                </c:pt>
                <c:pt idx="9">
                  <c:v>1.2349202399999999</c:v>
                </c:pt>
                <c:pt idx="10">
                  <c:v>1.2355404000000001</c:v>
                </c:pt>
                <c:pt idx="11">
                  <c:v>1.22112902</c:v>
                </c:pt>
                <c:pt idx="12">
                  <c:v>1.22383493</c:v>
                </c:pt>
                <c:pt idx="13">
                  <c:v>2.10343904</c:v>
                </c:pt>
                <c:pt idx="14">
                  <c:v>2.2358134600000001</c:v>
                </c:pt>
                <c:pt idx="15">
                  <c:v>2.26011885</c:v>
                </c:pt>
                <c:pt idx="16">
                  <c:v>2.2616597199999999</c:v>
                </c:pt>
                <c:pt idx="17">
                  <c:v>3.0012540599999999</c:v>
                </c:pt>
                <c:pt idx="18">
                  <c:v>3.5046601399999999</c:v>
                </c:pt>
                <c:pt idx="19">
                  <c:v>3.5329061199999998</c:v>
                </c:pt>
                <c:pt idx="20">
                  <c:v>3.5383441100000002</c:v>
                </c:pt>
                <c:pt idx="21">
                  <c:v>3.5467606900000002</c:v>
                </c:pt>
                <c:pt idx="22">
                  <c:v>3.5507602299999999</c:v>
                </c:pt>
                <c:pt idx="23">
                  <c:v>4.6236663499999997</c:v>
                </c:pt>
                <c:pt idx="24">
                  <c:v>4.37671777</c:v>
                </c:pt>
                <c:pt idx="25">
                  <c:v>4.9122093199999997</c:v>
                </c:pt>
                <c:pt idx="26">
                  <c:v>4.91329685</c:v>
                </c:pt>
                <c:pt idx="27">
                  <c:v>5.1597365699999997</c:v>
                </c:pt>
                <c:pt idx="28">
                  <c:v>5.4009146399999999</c:v>
                </c:pt>
                <c:pt idx="29">
                  <c:v>5.3997263799999997</c:v>
                </c:pt>
                <c:pt idx="30">
                  <c:v>5.4030164999999997</c:v>
                </c:pt>
                <c:pt idx="31">
                  <c:v>5.5727288100000001</c:v>
                </c:pt>
                <c:pt idx="32">
                  <c:v>5.6774887999999999</c:v>
                </c:pt>
                <c:pt idx="33">
                  <c:v>5.7541403500000001</c:v>
                </c:pt>
                <c:pt idx="34">
                  <c:v>5.7538407100000004</c:v>
                </c:pt>
                <c:pt idx="35">
                  <c:v>5.7545354</c:v>
                </c:pt>
                <c:pt idx="36">
                  <c:v>5.8715425100000003</c:v>
                </c:pt>
                <c:pt idx="37">
                  <c:v>6.0131904</c:v>
                </c:pt>
                <c:pt idx="38">
                  <c:v>6.2477636399999996</c:v>
                </c:pt>
                <c:pt idx="39">
                  <c:v>6.5568101099999998</c:v>
                </c:pt>
                <c:pt idx="40">
                  <c:v>6.85811175</c:v>
                </c:pt>
                <c:pt idx="41">
                  <c:v>7.1981226700000001</c:v>
                </c:pt>
                <c:pt idx="42">
                  <c:v>7.4519010899999998</c:v>
                </c:pt>
                <c:pt idx="43">
                  <c:v>7.8112647500000003</c:v>
                </c:pt>
                <c:pt idx="44">
                  <c:v>8.1712879800000007</c:v>
                </c:pt>
                <c:pt idx="45">
                  <c:v>8.3438587700000006</c:v>
                </c:pt>
                <c:pt idx="46">
                  <c:v>8.4410942599999998</c:v>
                </c:pt>
                <c:pt idx="47">
                  <c:v>8.4537980200000007</c:v>
                </c:pt>
                <c:pt idx="48">
                  <c:v>8.4549891800000001</c:v>
                </c:pt>
              </c:numCache>
            </c:numRef>
          </c:xVal>
          <c:yVal>
            <c:numRef>
              <c:f>Sheet1!$O$2:$O$50</c:f>
              <c:numCache>
                <c:formatCode>0.00E+00</c:formatCode>
                <c:ptCount val="49"/>
                <c:pt idx="0">
                  <c:v>45095644400</c:v>
                </c:pt>
                <c:pt idx="1">
                  <c:v>46484829700</c:v>
                </c:pt>
                <c:pt idx="2">
                  <c:v>71461836000</c:v>
                </c:pt>
                <c:pt idx="3">
                  <c:v>85445202800</c:v>
                </c:pt>
                <c:pt idx="4">
                  <c:v>88339240400</c:v>
                </c:pt>
                <c:pt idx="5">
                  <c:v>88541070400</c:v>
                </c:pt>
                <c:pt idx="6">
                  <c:v>92012738500</c:v>
                </c:pt>
                <c:pt idx="7">
                  <c:v>99301364300</c:v>
                </c:pt>
                <c:pt idx="8">
                  <c:v>91030691000</c:v>
                </c:pt>
                <c:pt idx="9">
                  <c:v>96299315700</c:v>
                </c:pt>
                <c:pt idx="10">
                  <c:v>98262788800</c:v>
                </c:pt>
                <c:pt idx="11">
                  <c:v>103191781000</c:v>
                </c:pt>
                <c:pt idx="12">
                  <c:v>92831887500</c:v>
                </c:pt>
                <c:pt idx="13">
                  <c:v>87943381400</c:v>
                </c:pt>
                <c:pt idx="14">
                  <c:v>87230858700</c:v>
                </c:pt>
                <c:pt idx="15">
                  <c:v>90657287300</c:v>
                </c:pt>
                <c:pt idx="16">
                  <c:v>90988377100</c:v>
                </c:pt>
                <c:pt idx="17">
                  <c:v>89840295000</c:v>
                </c:pt>
                <c:pt idx="18">
                  <c:v>84925707300</c:v>
                </c:pt>
                <c:pt idx="19">
                  <c:v>87256408100</c:v>
                </c:pt>
                <c:pt idx="20">
                  <c:v>87564657200</c:v>
                </c:pt>
                <c:pt idx="21">
                  <c:v>88745309200</c:v>
                </c:pt>
                <c:pt idx="22">
                  <c:v>88992755600</c:v>
                </c:pt>
                <c:pt idx="23">
                  <c:v>83874114800</c:v>
                </c:pt>
                <c:pt idx="24">
                  <c:v>85064715700</c:v>
                </c:pt>
                <c:pt idx="25">
                  <c:v>79181977900</c:v>
                </c:pt>
                <c:pt idx="26">
                  <c:v>79282055600</c:v>
                </c:pt>
                <c:pt idx="27">
                  <c:v>72817731700</c:v>
                </c:pt>
                <c:pt idx="28">
                  <c:v>63959415800</c:v>
                </c:pt>
                <c:pt idx="29">
                  <c:v>63442611100</c:v>
                </c:pt>
                <c:pt idx="30">
                  <c:v>63542541500</c:v>
                </c:pt>
                <c:pt idx="31">
                  <c:v>56005029700</c:v>
                </c:pt>
                <c:pt idx="32">
                  <c:v>48550250000</c:v>
                </c:pt>
                <c:pt idx="33">
                  <c:v>40455401300</c:v>
                </c:pt>
                <c:pt idx="34">
                  <c:v>40440659500</c:v>
                </c:pt>
                <c:pt idx="35">
                  <c:v>40475072600</c:v>
                </c:pt>
                <c:pt idx="36">
                  <c:v>34124321000</c:v>
                </c:pt>
                <c:pt idx="37">
                  <c:v>30777565200</c:v>
                </c:pt>
                <c:pt idx="38">
                  <c:v>27640917800</c:v>
                </c:pt>
                <c:pt idx="39">
                  <c:v>25152986900</c:v>
                </c:pt>
                <c:pt idx="40">
                  <c:v>23528166800</c:v>
                </c:pt>
                <c:pt idx="41">
                  <c:v>22279459200</c:v>
                </c:pt>
                <c:pt idx="42">
                  <c:v>21231285100</c:v>
                </c:pt>
                <c:pt idx="43">
                  <c:v>20177108700</c:v>
                </c:pt>
                <c:pt idx="44">
                  <c:v>19142780900</c:v>
                </c:pt>
                <c:pt idx="45">
                  <c:v>18115254600</c:v>
                </c:pt>
                <c:pt idx="46">
                  <c:v>17491373800</c:v>
                </c:pt>
                <c:pt idx="47">
                  <c:v>17375644400</c:v>
                </c:pt>
                <c:pt idx="48">
                  <c:v>17432706600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BFB-4372-8D23-67EEAA64FFAC}"/>
            </c:ext>
          </c:extLst>
        </c:ser>
        <c:ser>
          <c:idx val="0"/>
          <c:order val="2"/>
          <c:tx>
            <c:strRef>
              <c:f>Sheet1!$A$1</c:f>
              <c:strCache>
                <c:ptCount val="1"/>
                <c:pt idx="0">
                  <c:v>4.4K After CBP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Sheet1!$B$2:$B$145</c:f>
              <c:numCache>
                <c:formatCode>0.00E+00</c:formatCode>
                <c:ptCount val="144"/>
                <c:pt idx="0">
                  <c:v>3.16321064</c:v>
                </c:pt>
                <c:pt idx="1">
                  <c:v>3.12667502</c:v>
                </c:pt>
                <c:pt idx="2">
                  <c:v>2.3052539799999998</c:v>
                </c:pt>
                <c:pt idx="3">
                  <c:v>2.2998050999999999</c:v>
                </c:pt>
                <c:pt idx="4">
                  <c:v>2.4722664000000001</c:v>
                </c:pt>
                <c:pt idx="5">
                  <c:v>1.8353171699999999</c:v>
                </c:pt>
                <c:pt idx="6">
                  <c:v>1.53823373</c:v>
                </c:pt>
                <c:pt idx="7">
                  <c:v>1.3265123700000001</c:v>
                </c:pt>
                <c:pt idx="8">
                  <c:v>2.4294928100000002</c:v>
                </c:pt>
                <c:pt idx="9">
                  <c:v>2.7311534100000001</c:v>
                </c:pt>
                <c:pt idx="10">
                  <c:v>2.9791048600000001</c:v>
                </c:pt>
                <c:pt idx="11">
                  <c:v>3.05326824</c:v>
                </c:pt>
                <c:pt idx="12">
                  <c:v>3.21010551</c:v>
                </c:pt>
                <c:pt idx="13">
                  <c:v>3.3585187699999999</c:v>
                </c:pt>
                <c:pt idx="14">
                  <c:v>3.5121741100000001</c:v>
                </c:pt>
                <c:pt idx="15">
                  <c:v>3.5487984799999999</c:v>
                </c:pt>
                <c:pt idx="16">
                  <c:v>1.93110122</c:v>
                </c:pt>
                <c:pt idx="17">
                  <c:v>1.66965119</c:v>
                </c:pt>
                <c:pt idx="18">
                  <c:v>1.48851453</c:v>
                </c:pt>
                <c:pt idx="19">
                  <c:v>1.2942389299999999</c:v>
                </c:pt>
                <c:pt idx="20">
                  <c:v>1.31135318</c:v>
                </c:pt>
                <c:pt idx="21">
                  <c:v>1.1089264299999999</c:v>
                </c:pt>
                <c:pt idx="22">
                  <c:v>0.91064886199999995</c:v>
                </c:pt>
                <c:pt idx="23">
                  <c:v>0.83913228900000003</c:v>
                </c:pt>
                <c:pt idx="24">
                  <c:v>0.73211455400000003</c:v>
                </c:pt>
                <c:pt idx="25">
                  <c:v>3.3882260199999998</c:v>
                </c:pt>
                <c:pt idx="26">
                  <c:v>3.6906140000000001</c:v>
                </c:pt>
                <c:pt idx="27">
                  <c:v>3.97417709</c:v>
                </c:pt>
                <c:pt idx="28">
                  <c:v>4.1236569799999998</c:v>
                </c:pt>
                <c:pt idx="29">
                  <c:v>4.36377141</c:v>
                </c:pt>
                <c:pt idx="30">
                  <c:v>4.4790761899999998</c:v>
                </c:pt>
                <c:pt idx="31">
                  <c:v>4.6480257099999998</c:v>
                </c:pt>
                <c:pt idx="32">
                  <c:v>4.7230781400000001</c:v>
                </c:pt>
                <c:pt idx="33">
                  <c:v>4.8820916600000004</c:v>
                </c:pt>
                <c:pt idx="34">
                  <c:v>4.7095892900000003</c:v>
                </c:pt>
                <c:pt idx="35">
                  <c:v>4.7095861799999996</c:v>
                </c:pt>
                <c:pt idx="36">
                  <c:v>4.7774500099999999</c:v>
                </c:pt>
                <c:pt idx="37">
                  <c:v>4.7179403500000001</c:v>
                </c:pt>
                <c:pt idx="38">
                  <c:v>4.6066310000000001</c:v>
                </c:pt>
                <c:pt idx="39">
                  <c:v>4.4685677999999998</c:v>
                </c:pt>
                <c:pt idx="40">
                  <c:v>4.4238068899999998</c:v>
                </c:pt>
                <c:pt idx="41">
                  <c:v>4.1425641400000002</c:v>
                </c:pt>
                <c:pt idx="42">
                  <c:v>4.6674362599999997</c:v>
                </c:pt>
                <c:pt idx="43">
                  <c:v>3.8038277900000002</c:v>
                </c:pt>
                <c:pt idx="44">
                  <c:v>3.6772194100000002</c:v>
                </c:pt>
                <c:pt idx="45">
                  <c:v>3.8125339199999999</c:v>
                </c:pt>
                <c:pt idx="46">
                  <c:v>3.20056056</c:v>
                </c:pt>
                <c:pt idx="47">
                  <c:v>2.8415431999999998</c:v>
                </c:pt>
                <c:pt idx="48">
                  <c:v>2.4111515200000002</c:v>
                </c:pt>
                <c:pt idx="49">
                  <c:v>2.4432802499999999</c:v>
                </c:pt>
                <c:pt idx="50">
                  <c:v>2.2895918100000001</c:v>
                </c:pt>
                <c:pt idx="51">
                  <c:v>2.1223857800000001</c:v>
                </c:pt>
                <c:pt idx="52">
                  <c:v>1.8627126899999999</c:v>
                </c:pt>
                <c:pt idx="53">
                  <c:v>1.38719342</c:v>
                </c:pt>
                <c:pt idx="54">
                  <c:v>1.2271149100000001</c:v>
                </c:pt>
                <c:pt idx="55">
                  <c:v>1.08301512</c:v>
                </c:pt>
                <c:pt idx="56">
                  <c:v>0.90280830199999995</c:v>
                </c:pt>
                <c:pt idx="57">
                  <c:v>0.72475121099999995</c:v>
                </c:pt>
              </c:numCache>
            </c:numRef>
          </c:xVal>
          <c:yVal>
            <c:numRef>
              <c:f>Sheet1!$C$2:$C$145</c:f>
              <c:numCache>
                <c:formatCode>0.00E+00</c:formatCode>
                <c:ptCount val="144"/>
                <c:pt idx="0">
                  <c:v>8888103050</c:v>
                </c:pt>
                <c:pt idx="1">
                  <c:v>6124229210</c:v>
                </c:pt>
                <c:pt idx="2">
                  <c:v>11562833800</c:v>
                </c:pt>
                <c:pt idx="3">
                  <c:v>15134986100</c:v>
                </c:pt>
                <c:pt idx="4">
                  <c:v>26790143800</c:v>
                </c:pt>
                <c:pt idx="5">
                  <c:v>14748894300</c:v>
                </c:pt>
                <c:pt idx="6">
                  <c:v>14214412400</c:v>
                </c:pt>
                <c:pt idx="7">
                  <c:v>12809013500</c:v>
                </c:pt>
                <c:pt idx="8">
                  <c:v>12374153200</c:v>
                </c:pt>
                <c:pt idx="9">
                  <c:v>10621486300</c:v>
                </c:pt>
                <c:pt idx="10">
                  <c:v>9997664290</c:v>
                </c:pt>
                <c:pt idx="11">
                  <c:v>7873096380</c:v>
                </c:pt>
                <c:pt idx="12">
                  <c:v>6230390840</c:v>
                </c:pt>
                <c:pt idx="13">
                  <c:v>5653022900</c:v>
                </c:pt>
                <c:pt idx="14">
                  <c:v>4982955190</c:v>
                </c:pt>
                <c:pt idx="15">
                  <c:v>4855981510</c:v>
                </c:pt>
                <c:pt idx="16">
                  <c:v>13770187000</c:v>
                </c:pt>
                <c:pt idx="17">
                  <c:v>14555745500</c:v>
                </c:pt>
                <c:pt idx="18">
                  <c:v>15075026000</c:v>
                </c:pt>
                <c:pt idx="19">
                  <c:v>16048949100</c:v>
                </c:pt>
                <c:pt idx="20">
                  <c:v>15454593300</c:v>
                </c:pt>
                <c:pt idx="21">
                  <c:v>16371005300</c:v>
                </c:pt>
                <c:pt idx="22">
                  <c:v>16620094400</c:v>
                </c:pt>
                <c:pt idx="23">
                  <c:v>16718867300</c:v>
                </c:pt>
                <c:pt idx="24">
                  <c:v>17153334000</c:v>
                </c:pt>
                <c:pt idx="25">
                  <c:v>5390979330</c:v>
                </c:pt>
                <c:pt idx="26">
                  <c:v>4345842820</c:v>
                </c:pt>
                <c:pt idx="27">
                  <c:v>3185101230</c:v>
                </c:pt>
                <c:pt idx="28">
                  <c:v>2785249360</c:v>
                </c:pt>
                <c:pt idx="29">
                  <c:v>2128848540</c:v>
                </c:pt>
                <c:pt idx="30">
                  <c:v>1714609750</c:v>
                </c:pt>
                <c:pt idx="31">
                  <c:v>1193970430</c:v>
                </c:pt>
                <c:pt idx="32">
                  <c:v>1042184260</c:v>
                </c:pt>
                <c:pt idx="33">
                  <c:v>749205156</c:v>
                </c:pt>
                <c:pt idx="34">
                  <c:v>493896754</c:v>
                </c:pt>
                <c:pt idx="35">
                  <c:v>444171324</c:v>
                </c:pt>
                <c:pt idx="36">
                  <c:v>621914290</c:v>
                </c:pt>
                <c:pt idx="37">
                  <c:v>712920846</c:v>
                </c:pt>
                <c:pt idx="38">
                  <c:v>848299685</c:v>
                </c:pt>
                <c:pt idx="39">
                  <c:v>1114382760</c:v>
                </c:pt>
                <c:pt idx="40">
                  <c:v>1249446520</c:v>
                </c:pt>
                <c:pt idx="41">
                  <c:v>1940479700</c:v>
                </c:pt>
                <c:pt idx="42">
                  <c:v>2471535870</c:v>
                </c:pt>
                <c:pt idx="43">
                  <c:v>2618332770</c:v>
                </c:pt>
                <c:pt idx="44">
                  <c:v>3069214360</c:v>
                </c:pt>
                <c:pt idx="45">
                  <c:v>3272904330</c:v>
                </c:pt>
                <c:pt idx="46">
                  <c:v>4238431800</c:v>
                </c:pt>
                <c:pt idx="47">
                  <c:v>6511286750</c:v>
                </c:pt>
                <c:pt idx="48">
                  <c:v>7424318600</c:v>
                </c:pt>
                <c:pt idx="49">
                  <c:v>7601897300</c:v>
                </c:pt>
                <c:pt idx="50">
                  <c:v>7723080620</c:v>
                </c:pt>
                <c:pt idx="51">
                  <c:v>8054398830</c:v>
                </c:pt>
                <c:pt idx="52">
                  <c:v>8480470790</c:v>
                </c:pt>
                <c:pt idx="53">
                  <c:v>9471353580</c:v>
                </c:pt>
                <c:pt idx="54">
                  <c:v>9651469290</c:v>
                </c:pt>
                <c:pt idx="55">
                  <c:v>9940289670</c:v>
                </c:pt>
                <c:pt idx="56">
                  <c:v>10659994800</c:v>
                </c:pt>
                <c:pt idx="57">
                  <c:v>10488475200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BFB-4372-8D23-67EEAA64FFAC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2.0K After CBP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Sheet1!$F$2:$F$87</c:f>
              <c:numCache>
                <c:formatCode>0.00E+00</c:formatCode>
                <c:ptCount val="86"/>
                <c:pt idx="0">
                  <c:v>2.3960275000000002</c:v>
                </c:pt>
                <c:pt idx="1">
                  <c:v>1.9944401599999999</c:v>
                </c:pt>
                <c:pt idx="2">
                  <c:v>1.4996715899999999</c:v>
                </c:pt>
                <c:pt idx="3">
                  <c:v>1.73125405</c:v>
                </c:pt>
                <c:pt idx="4">
                  <c:v>1.1838150599999999</c:v>
                </c:pt>
                <c:pt idx="5">
                  <c:v>0.96802805000000003</c:v>
                </c:pt>
                <c:pt idx="6">
                  <c:v>0.89949789099999999</c:v>
                </c:pt>
                <c:pt idx="7">
                  <c:v>0.80038020899999995</c:v>
                </c:pt>
                <c:pt idx="8">
                  <c:v>1.0724773599999999</c:v>
                </c:pt>
                <c:pt idx="9">
                  <c:v>1.3594021199999999</c:v>
                </c:pt>
                <c:pt idx="10">
                  <c:v>1.56927159</c:v>
                </c:pt>
                <c:pt idx="11">
                  <c:v>1.96598534</c:v>
                </c:pt>
                <c:pt idx="12">
                  <c:v>2.2296116499999998</c:v>
                </c:pt>
                <c:pt idx="13">
                  <c:v>2.7259980000000001</c:v>
                </c:pt>
                <c:pt idx="14">
                  <c:v>3.0047446400000002</c:v>
                </c:pt>
                <c:pt idx="15">
                  <c:v>3.2644214800000002</c:v>
                </c:pt>
                <c:pt idx="16">
                  <c:v>3.4759279900000002</c:v>
                </c:pt>
                <c:pt idx="17">
                  <c:v>3.72373792</c:v>
                </c:pt>
                <c:pt idx="18">
                  <c:v>3.95400098</c:v>
                </c:pt>
                <c:pt idx="19">
                  <c:v>4.20999211</c:v>
                </c:pt>
                <c:pt idx="20">
                  <c:v>4.4384467599999997</c:v>
                </c:pt>
                <c:pt idx="21">
                  <c:v>4.5964559700000001</c:v>
                </c:pt>
                <c:pt idx="22">
                  <c:v>4.6681480899999999</c:v>
                </c:pt>
                <c:pt idx="23">
                  <c:v>4.7569912900000002</c:v>
                </c:pt>
                <c:pt idx="24">
                  <c:v>4.8889020700000003</c:v>
                </c:pt>
                <c:pt idx="25">
                  <c:v>4.9293241300000004</c:v>
                </c:pt>
                <c:pt idx="26">
                  <c:v>4.9781340700000003</c:v>
                </c:pt>
                <c:pt idx="27">
                  <c:v>5.00250883</c:v>
                </c:pt>
                <c:pt idx="28">
                  <c:v>5.0338886699999996</c:v>
                </c:pt>
                <c:pt idx="29">
                  <c:v>5.1558884599999999</c:v>
                </c:pt>
                <c:pt idx="30">
                  <c:v>5.3121756600000003</c:v>
                </c:pt>
                <c:pt idx="31">
                  <c:v>5.4654407200000001</c:v>
                </c:pt>
                <c:pt idx="32">
                  <c:v>5.6019608700000001</c:v>
                </c:pt>
                <c:pt idx="33">
                  <c:v>5.6113546000000003</c:v>
                </c:pt>
                <c:pt idx="34">
                  <c:v>5.6737995999999997</c:v>
                </c:pt>
                <c:pt idx="35">
                  <c:v>5.7882962400000002</c:v>
                </c:pt>
                <c:pt idx="36">
                  <c:v>5.83940444</c:v>
                </c:pt>
                <c:pt idx="37">
                  <c:v>5.8695986600000003</c:v>
                </c:pt>
                <c:pt idx="38">
                  <c:v>5.9257354800000002</c:v>
                </c:pt>
                <c:pt idx="39">
                  <c:v>5.5820900900000003</c:v>
                </c:pt>
                <c:pt idx="40">
                  <c:v>5.77518347</c:v>
                </c:pt>
                <c:pt idx="41">
                  <c:v>5.8288316800000004</c:v>
                </c:pt>
                <c:pt idx="42">
                  <c:v>5.9024729899999997</c:v>
                </c:pt>
                <c:pt idx="43">
                  <c:v>5.8548621900000004</c:v>
                </c:pt>
                <c:pt idx="44">
                  <c:v>5.9015957400000003</c:v>
                </c:pt>
                <c:pt idx="45">
                  <c:v>5.9545527299999996</c:v>
                </c:pt>
                <c:pt idx="46">
                  <c:v>6.0039363699999999</c:v>
                </c:pt>
                <c:pt idx="47">
                  <c:v>6.0614223699999998</c:v>
                </c:pt>
                <c:pt idx="48">
                  <c:v>6.1087384199999999</c:v>
                </c:pt>
                <c:pt idx="49">
                  <c:v>6.0632157500000003</c:v>
                </c:pt>
                <c:pt idx="50">
                  <c:v>4.5238305900000002</c:v>
                </c:pt>
                <c:pt idx="51">
                  <c:v>5.5456453699999999</c:v>
                </c:pt>
                <c:pt idx="52">
                  <c:v>5.9204204899999997</c:v>
                </c:pt>
                <c:pt idx="53">
                  <c:v>6.0030302899999999</c:v>
                </c:pt>
                <c:pt idx="54">
                  <c:v>6.0349398699999997</c:v>
                </c:pt>
                <c:pt idx="55">
                  <c:v>6.0185060500000001</c:v>
                </c:pt>
                <c:pt idx="56">
                  <c:v>3.7656538799999999</c:v>
                </c:pt>
                <c:pt idx="57">
                  <c:v>4.4524717699999998</c:v>
                </c:pt>
                <c:pt idx="58">
                  <c:v>4.8879924900000002</c:v>
                </c:pt>
                <c:pt idx="59">
                  <c:v>5.1660412000000004</c:v>
                </c:pt>
                <c:pt idx="60">
                  <c:v>5.1561336000000004</c:v>
                </c:pt>
                <c:pt idx="61">
                  <c:v>5.02465983</c:v>
                </c:pt>
                <c:pt idx="62">
                  <c:v>4.9660747599999997</c:v>
                </c:pt>
                <c:pt idx="63">
                  <c:v>4.9404687599999999</c:v>
                </c:pt>
                <c:pt idx="64">
                  <c:v>4.9175032300000003</c:v>
                </c:pt>
                <c:pt idx="65">
                  <c:v>4.8889835699999997</c:v>
                </c:pt>
                <c:pt idx="66">
                  <c:v>4.8362722900000001</c:v>
                </c:pt>
                <c:pt idx="67">
                  <c:v>4.7816075800000002</c:v>
                </c:pt>
                <c:pt idx="68">
                  <c:v>4.7252947499999998</c:v>
                </c:pt>
                <c:pt idx="69">
                  <c:v>4.6774344599999997</c:v>
                </c:pt>
                <c:pt idx="70">
                  <c:v>4.6326108499999998</c:v>
                </c:pt>
                <c:pt idx="71">
                  <c:v>4.5601225699999999</c:v>
                </c:pt>
                <c:pt idx="72">
                  <c:v>4.5178119700000003</c:v>
                </c:pt>
                <c:pt idx="73">
                  <c:v>4.4920434800000004</c:v>
                </c:pt>
                <c:pt idx="74">
                  <c:v>4.4530181500000001</c:v>
                </c:pt>
                <c:pt idx="75">
                  <c:v>4.4132765999999997</c:v>
                </c:pt>
                <c:pt idx="76">
                  <c:v>4.4138168599999998</c:v>
                </c:pt>
                <c:pt idx="77">
                  <c:v>4.3686848200000004</c:v>
                </c:pt>
                <c:pt idx="78">
                  <c:v>4.3326359700000001</c:v>
                </c:pt>
                <c:pt idx="79">
                  <c:v>4.3017824500000001</c:v>
                </c:pt>
                <c:pt idx="80">
                  <c:v>4.2731947000000003</c:v>
                </c:pt>
                <c:pt idx="81">
                  <c:v>4.24703067</c:v>
                </c:pt>
                <c:pt idx="82">
                  <c:v>4.2215090499999999</c:v>
                </c:pt>
                <c:pt idx="83">
                  <c:v>4.4669138500000001</c:v>
                </c:pt>
                <c:pt idx="84">
                  <c:v>4.4681784000000002</c:v>
                </c:pt>
                <c:pt idx="85">
                  <c:v>4.7679651700000001</c:v>
                </c:pt>
              </c:numCache>
            </c:numRef>
          </c:xVal>
          <c:yVal>
            <c:numRef>
              <c:f>Sheet1!$G$2:$G$87</c:f>
              <c:numCache>
                <c:formatCode>0.00E+00</c:formatCode>
                <c:ptCount val="86"/>
                <c:pt idx="0">
                  <c:v>26018554100</c:v>
                </c:pt>
                <c:pt idx="1">
                  <c:v>33075825900</c:v>
                </c:pt>
                <c:pt idx="2">
                  <c:v>33353472500</c:v>
                </c:pt>
                <c:pt idx="3">
                  <c:v>32338091600</c:v>
                </c:pt>
                <c:pt idx="4">
                  <c:v>43182598300</c:v>
                </c:pt>
                <c:pt idx="5">
                  <c:v>56007235400</c:v>
                </c:pt>
                <c:pt idx="6">
                  <c:v>49761535200</c:v>
                </c:pt>
                <c:pt idx="7">
                  <c:v>50900991400</c:v>
                </c:pt>
                <c:pt idx="8">
                  <c:v>46027305000</c:v>
                </c:pt>
                <c:pt idx="9">
                  <c:v>40897729600</c:v>
                </c:pt>
                <c:pt idx="10">
                  <c:v>37321366900</c:v>
                </c:pt>
                <c:pt idx="11">
                  <c:v>31841032200</c:v>
                </c:pt>
                <c:pt idx="12">
                  <c:v>28125023100</c:v>
                </c:pt>
                <c:pt idx="13">
                  <c:v>22114492800</c:v>
                </c:pt>
                <c:pt idx="14">
                  <c:v>19076247300</c:v>
                </c:pt>
                <c:pt idx="15">
                  <c:v>16529494500</c:v>
                </c:pt>
                <c:pt idx="16">
                  <c:v>14629226200</c:v>
                </c:pt>
                <c:pt idx="17">
                  <c:v>12647891100</c:v>
                </c:pt>
                <c:pt idx="18">
                  <c:v>11067304200</c:v>
                </c:pt>
                <c:pt idx="19">
                  <c:v>9489043310</c:v>
                </c:pt>
                <c:pt idx="20">
                  <c:v>8319108730</c:v>
                </c:pt>
                <c:pt idx="21">
                  <c:v>7559923120</c:v>
                </c:pt>
                <c:pt idx="22">
                  <c:v>7222832550</c:v>
                </c:pt>
                <c:pt idx="23">
                  <c:v>6820009450</c:v>
                </c:pt>
                <c:pt idx="24">
                  <c:v>6279433210</c:v>
                </c:pt>
                <c:pt idx="25">
                  <c:v>6109211950</c:v>
                </c:pt>
                <c:pt idx="26">
                  <c:v>5953904810</c:v>
                </c:pt>
                <c:pt idx="27">
                  <c:v>5921055270</c:v>
                </c:pt>
                <c:pt idx="28">
                  <c:v>3751669290</c:v>
                </c:pt>
                <c:pt idx="29">
                  <c:v>3540172900</c:v>
                </c:pt>
                <c:pt idx="30">
                  <c:v>3248475310</c:v>
                </c:pt>
                <c:pt idx="31">
                  <c:v>2964227440</c:v>
                </c:pt>
                <c:pt idx="32">
                  <c:v>2740871460</c:v>
                </c:pt>
                <c:pt idx="33">
                  <c:v>2707714480</c:v>
                </c:pt>
                <c:pt idx="34">
                  <c:v>2643107930</c:v>
                </c:pt>
                <c:pt idx="35">
                  <c:v>2421279170</c:v>
                </c:pt>
                <c:pt idx="36">
                  <c:v>2343747280</c:v>
                </c:pt>
                <c:pt idx="37">
                  <c:v>2300595420</c:v>
                </c:pt>
                <c:pt idx="38">
                  <c:v>2119526590</c:v>
                </c:pt>
                <c:pt idx="39">
                  <c:v>1711323440</c:v>
                </c:pt>
                <c:pt idx="40">
                  <c:v>1357117570</c:v>
                </c:pt>
                <c:pt idx="41">
                  <c:v>1273136820</c:v>
                </c:pt>
                <c:pt idx="42">
                  <c:v>1170913560</c:v>
                </c:pt>
                <c:pt idx="43">
                  <c:v>953883355</c:v>
                </c:pt>
                <c:pt idx="44">
                  <c:v>889902760</c:v>
                </c:pt>
                <c:pt idx="45">
                  <c:v>864398954</c:v>
                </c:pt>
                <c:pt idx="46">
                  <c:v>797331118</c:v>
                </c:pt>
                <c:pt idx="47">
                  <c:v>722529233</c:v>
                </c:pt>
                <c:pt idx="48">
                  <c:v>693971982</c:v>
                </c:pt>
                <c:pt idx="49">
                  <c:v>718074317</c:v>
                </c:pt>
                <c:pt idx="50">
                  <c:v>4665275790</c:v>
                </c:pt>
                <c:pt idx="51">
                  <c:v>1845785300</c:v>
                </c:pt>
                <c:pt idx="52">
                  <c:v>901035405</c:v>
                </c:pt>
                <c:pt idx="53">
                  <c:v>801902028</c:v>
                </c:pt>
                <c:pt idx="54">
                  <c:v>744887132</c:v>
                </c:pt>
                <c:pt idx="55">
                  <c:v>749793935</c:v>
                </c:pt>
                <c:pt idx="56">
                  <c:v>12134781900</c:v>
                </c:pt>
                <c:pt idx="57">
                  <c:v>8231739530</c:v>
                </c:pt>
                <c:pt idx="58">
                  <c:v>6300261150</c:v>
                </c:pt>
                <c:pt idx="59">
                  <c:v>3546685940</c:v>
                </c:pt>
                <c:pt idx="60">
                  <c:v>3583362910</c:v>
                </c:pt>
                <c:pt idx="61">
                  <c:v>3833838410</c:v>
                </c:pt>
                <c:pt idx="62">
                  <c:v>3894552330</c:v>
                </c:pt>
                <c:pt idx="63">
                  <c:v>3952954220</c:v>
                </c:pt>
                <c:pt idx="64">
                  <c:v>3994878670</c:v>
                </c:pt>
                <c:pt idx="65">
                  <c:v>4012649860</c:v>
                </c:pt>
                <c:pt idx="66">
                  <c:v>4135617760</c:v>
                </c:pt>
                <c:pt idx="67">
                  <c:v>4261853200</c:v>
                </c:pt>
                <c:pt idx="68">
                  <c:v>4426499110</c:v>
                </c:pt>
                <c:pt idx="69">
                  <c:v>4530407850</c:v>
                </c:pt>
                <c:pt idx="70">
                  <c:v>4624233360</c:v>
                </c:pt>
                <c:pt idx="71">
                  <c:v>4835927960</c:v>
                </c:pt>
                <c:pt idx="72">
                  <c:v>5225579370</c:v>
                </c:pt>
                <c:pt idx="73">
                  <c:v>5376574310</c:v>
                </c:pt>
                <c:pt idx="74">
                  <c:v>5542478960</c:v>
                </c:pt>
                <c:pt idx="75">
                  <c:v>5576680780</c:v>
                </c:pt>
                <c:pt idx="76">
                  <c:v>5744644710</c:v>
                </c:pt>
                <c:pt idx="77">
                  <c:v>5728150850</c:v>
                </c:pt>
                <c:pt idx="78">
                  <c:v>5913682010</c:v>
                </c:pt>
                <c:pt idx="79">
                  <c:v>6110168040</c:v>
                </c:pt>
                <c:pt idx="80">
                  <c:v>6344749200</c:v>
                </c:pt>
                <c:pt idx="81">
                  <c:v>6562056380</c:v>
                </c:pt>
                <c:pt idx="82">
                  <c:v>6882003090</c:v>
                </c:pt>
                <c:pt idx="83">
                  <c:v>7600964730</c:v>
                </c:pt>
                <c:pt idx="84">
                  <c:v>7585084990</c:v>
                </c:pt>
                <c:pt idx="85">
                  <c:v>4361005430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BFB-4372-8D23-67EEAA64FFAC}"/>
            </c:ext>
          </c:extLst>
        </c:ser>
        <c:ser>
          <c:idx val="4"/>
          <c:order val="4"/>
          <c:tx>
            <c:v>4.4K After Recoating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Sheet1!$R$2:$R$32</c:f>
              <c:numCache>
                <c:formatCode>0.00E+00</c:formatCode>
                <c:ptCount val="31"/>
                <c:pt idx="0">
                  <c:v>6.5720829500000004</c:v>
                </c:pt>
                <c:pt idx="1">
                  <c:v>5.7740056299999996</c:v>
                </c:pt>
                <c:pt idx="2">
                  <c:v>4.7087747899999997</c:v>
                </c:pt>
                <c:pt idx="3">
                  <c:v>3.9835804700000002</c:v>
                </c:pt>
                <c:pt idx="4">
                  <c:v>3.17254433</c:v>
                </c:pt>
                <c:pt idx="5">
                  <c:v>2.1702351499999999</c:v>
                </c:pt>
                <c:pt idx="6">
                  <c:v>1.47167866</c:v>
                </c:pt>
                <c:pt idx="7">
                  <c:v>7.1380752699999999</c:v>
                </c:pt>
                <c:pt idx="8">
                  <c:v>1.0837175299999999</c:v>
                </c:pt>
                <c:pt idx="9">
                  <c:v>7.5380095000000003</c:v>
                </c:pt>
                <c:pt idx="10">
                  <c:v>8.0581575000000001</c:v>
                </c:pt>
                <c:pt idx="11">
                  <c:v>8.3090207300000003</c:v>
                </c:pt>
                <c:pt idx="12">
                  <c:v>8.6444462200000007</c:v>
                </c:pt>
                <c:pt idx="13">
                  <c:v>8.7506280000000007</c:v>
                </c:pt>
                <c:pt idx="14">
                  <c:v>8.9505329099999997</c:v>
                </c:pt>
                <c:pt idx="15">
                  <c:v>9.3953199999999999</c:v>
                </c:pt>
                <c:pt idx="16">
                  <c:v>9.8191485000000007</c:v>
                </c:pt>
                <c:pt idx="17">
                  <c:v>9.9804614100000002</c:v>
                </c:pt>
                <c:pt idx="18">
                  <c:v>10.250188400000001</c:v>
                </c:pt>
                <c:pt idx="19">
                  <c:v>10.638700699999999</c:v>
                </c:pt>
                <c:pt idx="20">
                  <c:v>10.841801999999999</c:v>
                </c:pt>
                <c:pt idx="21">
                  <c:v>11.230123000000001</c:v>
                </c:pt>
                <c:pt idx="22">
                  <c:v>11.479191500000001</c:v>
                </c:pt>
                <c:pt idx="23">
                  <c:v>12.0171762</c:v>
                </c:pt>
                <c:pt idx="24">
                  <c:v>12.5024417</c:v>
                </c:pt>
                <c:pt idx="25">
                  <c:v>12.993797199999999</c:v>
                </c:pt>
                <c:pt idx="26">
                  <c:v>13.1345068</c:v>
                </c:pt>
                <c:pt idx="27">
                  <c:v>13.5860808</c:v>
                </c:pt>
                <c:pt idx="28">
                  <c:v>13.915777200000001</c:v>
                </c:pt>
                <c:pt idx="29">
                  <c:v>14.0861679</c:v>
                </c:pt>
                <c:pt idx="30">
                  <c:v>7.0929181000000003</c:v>
                </c:pt>
              </c:numCache>
            </c:numRef>
          </c:xVal>
          <c:yVal>
            <c:numRef>
              <c:f>Sheet1!$S$2:$S$32</c:f>
              <c:numCache>
                <c:formatCode>0.00E+00</c:formatCode>
                <c:ptCount val="31"/>
                <c:pt idx="0">
                  <c:v>13549034100</c:v>
                </c:pt>
                <c:pt idx="1">
                  <c:v>14490202400</c:v>
                </c:pt>
                <c:pt idx="2">
                  <c:v>15155108900</c:v>
                </c:pt>
                <c:pt idx="3">
                  <c:v>15741471300</c:v>
                </c:pt>
                <c:pt idx="4">
                  <c:v>15934257400</c:v>
                </c:pt>
                <c:pt idx="5">
                  <c:v>16203255500</c:v>
                </c:pt>
                <c:pt idx="6">
                  <c:v>17463718100</c:v>
                </c:pt>
                <c:pt idx="7">
                  <c:v>12739214800</c:v>
                </c:pt>
                <c:pt idx="8">
                  <c:v>16328675900</c:v>
                </c:pt>
                <c:pt idx="9">
                  <c:v>12013323600</c:v>
                </c:pt>
                <c:pt idx="10">
                  <c:v>10759041500</c:v>
                </c:pt>
                <c:pt idx="11">
                  <c:v>9695374690</c:v>
                </c:pt>
                <c:pt idx="12">
                  <c:v>9192853540</c:v>
                </c:pt>
                <c:pt idx="13">
                  <c:v>8822941370</c:v>
                </c:pt>
                <c:pt idx="14">
                  <c:v>8483547310</c:v>
                </c:pt>
                <c:pt idx="15">
                  <c:v>7733551730</c:v>
                </c:pt>
                <c:pt idx="16">
                  <c:v>6848713810</c:v>
                </c:pt>
                <c:pt idx="17">
                  <c:v>6467975200</c:v>
                </c:pt>
                <c:pt idx="18">
                  <c:v>6008511460</c:v>
                </c:pt>
                <c:pt idx="19">
                  <c:v>5404843260</c:v>
                </c:pt>
                <c:pt idx="20">
                  <c:v>5008149100</c:v>
                </c:pt>
                <c:pt idx="21">
                  <c:v>4517545080</c:v>
                </c:pt>
                <c:pt idx="22">
                  <c:v>4236092410</c:v>
                </c:pt>
                <c:pt idx="23">
                  <c:v>3665740800</c:v>
                </c:pt>
                <c:pt idx="24">
                  <c:v>3213458930</c:v>
                </c:pt>
                <c:pt idx="25">
                  <c:v>2860964800</c:v>
                </c:pt>
                <c:pt idx="26">
                  <c:v>2765500390</c:v>
                </c:pt>
                <c:pt idx="27">
                  <c:v>2339782370</c:v>
                </c:pt>
                <c:pt idx="28">
                  <c:v>1937958460</c:v>
                </c:pt>
                <c:pt idx="29">
                  <c:v>1714042080</c:v>
                </c:pt>
                <c:pt idx="30">
                  <c:v>12666161900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BFB-4372-8D23-67EEAA64FFAC}"/>
            </c:ext>
          </c:extLst>
        </c:ser>
        <c:ser>
          <c:idx val="5"/>
          <c:order val="5"/>
          <c:tx>
            <c:v>2.0K After Recoating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Sheet1!$V$2:$V$26</c:f>
              <c:numCache>
                <c:formatCode>0.00E+00</c:formatCode>
                <c:ptCount val="25"/>
                <c:pt idx="0">
                  <c:v>6.2443310700000003</c:v>
                </c:pt>
                <c:pt idx="1">
                  <c:v>5.2229330899999997</c:v>
                </c:pt>
                <c:pt idx="2">
                  <c:v>4.2748025600000004</c:v>
                </c:pt>
                <c:pt idx="3">
                  <c:v>3.44274193</c:v>
                </c:pt>
                <c:pt idx="4">
                  <c:v>2.59932819</c:v>
                </c:pt>
                <c:pt idx="5">
                  <c:v>1.6600507</c:v>
                </c:pt>
                <c:pt idx="6">
                  <c:v>1.10523007</c:v>
                </c:pt>
                <c:pt idx="7">
                  <c:v>1.1034531400000001</c:v>
                </c:pt>
                <c:pt idx="8">
                  <c:v>7.1862890200000002</c:v>
                </c:pt>
                <c:pt idx="9">
                  <c:v>8.2278499000000007</c:v>
                </c:pt>
                <c:pt idx="10">
                  <c:v>9.0746610299999997</c:v>
                </c:pt>
                <c:pt idx="11">
                  <c:v>9.9558707399999999</c:v>
                </c:pt>
                <c:pt idx="12">
                  <c:v>10.5234281</c:v>
                </c:pt>
                <c:pt idx="13">
                  <c:v>10.9815852</c:v>
                </c:pt>
                <c:pt idx="14">
                  <c:v>11.5394159</c:v>
                </c:pt>
                <c:pt idx="15">
                  <c:v>11.9286458</c:v>
                </c:pt>
                <c:pt idx="16">
                  <c:v>12.4768708</c:v>
                </c:pt>
                <c:pt idx="17">
                  <c:v>12.928725999999999</c:v>
                </c:pt>
                <c:pt idx="18">
                  <c:v>13.370159900000001</c:v>
                </c:pt>
                <c:pt idx="19">
                  <c:v>13.9339081</c:v>
                </c:pt>
                <c:pt idx="20">
                  <c:v>14.4365185</c:v>
                </c:pt>
                <c:pt idx="21">
                  <c:v>14.938285199999999</c:v>
                </c:pt>
                <c:pt idx="22">
                  <c:v>15.4292269</c:v>
                </c:pt>
                <c:pt idx="23">
                  <c:v>15.7339453</c:v>
                </c:pt>
                <c:pt idx="24">
                  <c:v>15.723608199999999</c:v>
                </c:pt>
              </c:numCache>
            </c:numRef>
          </c:xVal>
          <c:yVal>
            <c:numRef>
              <c:f>Sheet1!$W$2:$W$26</c:f>
              <c:numCache>
                <c:formatCode>0.00E+00</c:formatCode>
                <c:ptCount val="25"/>
                <c:pt idx="0">
                  <c:v>89639638200</c:v>
                </c:pt>
                <c:pt idx="1">
                  <c:v>90069199400</c:v>
                </c:pt>
                <c:pt idx="2">
                  <c:v>91330637700</c:v>
                </c:pt>
                <c:pt idx="3">
                  <c:v>94993579000</c:v>
                </c:pt>
                <c:pt idx="4">
                  <c:v>97799182900</c:v>
                </c:pt>
                <c:pt idx="5">
                  <c:v>100300726000</c:v>
                </c:pt>
                <c:pt idx="6">
                  <c:v>95148210100</c:v>
                </c:pt>
                <c:pt idx="7">
                  <c:v>96065880800</c:v>
                </c:pt>
                <c:pt idx="8">
                  <c:v>85981226400</c:v>
                </c:pt>
                <c:pt idx="9">
                  <c:v>80980848600</c:v>
                </c:pt>
                <c:pt idx="10">
                  <c:v>75942732000</c:v>
                </c:pt>
                <c:pt idx="11">
                  <c:v>67089195000</c:v>
                </c:pt>
                <c:pt idx="12">
                  <c:v>59352527000</c:v>
                </c:pt>
                <c:pt idx="13">
                  <c:v>52461645000</c:v>
                </c:pt>
                <c:pt idx="14">
                  <c:v>42774549500</c:v>
                </c:pt>
                <c:pt idx="15">
                  <c:v>36662803400</c:v>
                </c:pt>
                <c:pt idx="16">
                  <c:v>28704526600</c:v>
                </c:pt>
                <c:pt idx="17">
                  <c:v>22674466900</c:v>
                </c:pt>
                <c:pt idx="18">
                  <c:v>17999670200</c:v>
                </c:pt>
                <c:pt idx="19">
                  <c:v>13531589100</c:v>
                </c:pt>
                <c:pt idx="20">
                  <c:v>10642362600</c:v>
                </c:pt>
                <c:pt idx="21">
                  <c:v>8267954340</c:v>
                </c:pt>
                <c:pt idx="22">
                  <c:v>6574776360</c:v>
                </c:pt>
                <c:pt idx="23">
                  <c:v>4037331730</c:v>
                </c:pt>
                <c:pt idx="24">
                  <c:v>3991369050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BFB-4372-8D23-67EEAA64F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5314384"/>
        <c:axId val="265315344"/>
      </c:scatterChart>
      <c:valAx>
        <c:axId val="265314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Accelerating</a:t>
                </a:r>
                <a:r>
                  <a:rPr lang="en-US" sz="1600" baseline="0"/>
                  <a:t> Field [MV/m]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315344"/>
        <c:crosses val="autoZero"/>
        <c:crossBetween val="midCat"/>
      </c:valAx>
      <c:valAx>
        <c:axId val="265315344"/>
        <c:scaling>
          <c:logBase val="10"/>
          <c:orientation val="minMax"/>
          <c:min val="1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Quality Factor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3143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683420416170345"/>
          <c:y val="6.1695507095721892E-2"/>
          <c:w val="0.31864022347909582"/>
          <c:h val="0.242354941160930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a26f4ac5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a26f4ac5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1b191b04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1b191b04b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4" b="2952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95338"/>
            <a:ext cx="3027894" cy="3767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5" y="795339"/>
            <a:ext cx="5347605" cy="3767006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4350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4" y="4878161"/>
            <a:ext cx="6262119" cy="187523"/>
          </a:xfrm>
        </p:spPr>
        <p:txBody>
          <a:bodyPr/>
          <a:lstStyle>
            <a:lvl1pPr>
              <a:defRPr sz="900" dirty="0" smtClean="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979A04A2-726F-2143-A443-7788AF27176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5097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796397"/>
            <a:ext cx="8686800" cy="2795038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3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3774987"/>
            <a:ext cx="8686800" cy="8184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5195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3C7E1B65-1920-CF40-87B8-818D6517E0EA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5" y="4878161"/>
            <a:ext cx="6260399" cy="18215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355599"/>
            <a:ext cx="8675688" cy="4263293"/>
          </a:xfrm>
          <a:prstGeom prst="rect">
            <a:avLst/>
          </a:prstGeom>
        </p:spPr>
        <p:txBody>
          <a:bodyPr vert="horz"/>
          <a:lstStyle>
            <a:lvl1pPr marL="230188" indent="-230188"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4878161"/>
            <a:ext cx="627227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28600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00233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7611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57362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2367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28600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200233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7611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57362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2367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28600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200233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7611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57362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2367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939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t="31279" b="3127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37396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8330" b="40718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1156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4644" b="44456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395190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9861" b="3923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647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42966" b="1613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660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l="29" r="2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1381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3" y="796397"/>
            <a:ext cx="8672513" cy="3794522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796397"/>
            <a:ext cx="4206240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5" y="796397"/>
            <a:ext cx="4215383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spcBef>
                <a:spcPts val="984"/>
              </a:spcBef>
              <a:defRPr sz="18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6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5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3641561"/>
            <a:ext cx="4205476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2" y="3641561"/>
            <a:ext cx="4206239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5" y="4878161"/>
            <a:ext cx="6260399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6" y="3358114"/>
            <a:ext cx="1076325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EAF8D7-9E97-AA4D-8487-CA2D4C7C0B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5900" y="4670857"/>
            <a:ext cx="8699500" cy="202387"/>
            <a:chOff x="600217" y="6229673"/>
            <a:chExt cx="8297721" cy="25738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D3D112-DF9B-9A4D-8B9D-29CE3CAF3F88}"/>
                </a:ext>
              </a:extLst>
            </p:cNvPr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6" descr="FermiLogo_RGB_NALBlue.png">
              <a:extLst>
                <a:ext uri="{FF2B5EF4-FFF2-40B4-BE49-F238E27FC236}">
                  <a16:creationId xmlns:a16="http://schemas.microsoft.com/office/drawing/2014/main" id="{6D02763F-40A7-9F4E-9117-02DB77597369}"/>
                </a:ext>
              </a:extLst>
            </p:cNvPr>
            <p:cNvPicPr>
              <a:picLocks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29673"/>
              <a:ext cx="1044157" cy="25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04" r:id="rId8"/>
    <p:sldLayoutId id="2147484105" r:id="rId9"/>
    <p:sldLayoutId id="2147484120" r:id="rId10"/>
    <p:sldLayoutId id="2147484103" r:id="rId11"/>
    <p:sldLayoutId id="2147484122" r:id="rId12"/>
    <p:sldLayoutId id="2147484116" r:id="rId13"/>
    <p:sldLayoutId id="2147484129" r:id="rId14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chart" Target="../charts/chart1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ericviklund2023@u.northwestern.edu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ACCL23-12 Interview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dirty="0"/>
              <a:t>Presenter: Eric </a:t>
            </a:r>
            <a:r>
              <a:rPr lang="en-US" sz="1400" dirty="0" err="1"/>
              <a:t>Viklund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1E48F-6721-CE4E-847B-CF6428A6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368" y="4323440"/>
            <a:ext cx="3120788" cy="4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6" y="26078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Scanning Electron Microscopy of Mechanically Polished Nb</a:t>
            </a:r>
            <a:r>
              <a:rPr lang="en-US" baseline="-25000" dirty="0"/>
              <a:t>3</a:t>
            </a:r>
            <a:r>
              <a:rPr lang="en-US" dirty="0"/>
              <a:t>Sn Films</a:t>
            </a:r>
            <a:endParaRPr dirty="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4" y="801688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6" y="801692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72595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7996" y="2972587"/>
            <a:ext cx="3048000" cy="21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001" y="2972584"/>
            <a:ext cx="3048000" cy="2170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523999" y="801700"/>
            <a:ext cx="173143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Initial Surface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572000" y="801700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2 hours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0" y="2972575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4 hours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048000" y="2972575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6 hours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096000" y="2972575"/>
            <a:ext cx="96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8 hours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8D7E38B-3E16-8235-A080-A534D521A6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9024" y="5142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162514A-8FF0-52CC-B644-9FD02C6AAF34}"/>
              </a:ext>
            </a:extLst>
          </p:cNvPr>
          <p:cNvCxnSpPr>
            <a:cxnSpLocks/>
          </p:cNvCxnSpPr>
          <p:nvPr/>
        </p:nvCxnSpPr>
        <p:spPr>
          <a:xfrm>
            <a:off x="6635130" y="2865172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817966-76B2-68D7-8209-BBE857E8E94C}"/>
              </a:ext>
            </a:extLst>
          </p:cNvPr>
          <p:cNvSpPr txBox="1"/>
          <p:nvPr/>
        </p:nvSpPr>
        <p:spPr>
          <a:xfrm>
            <a:off x="6497869" y="2403507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433A69-0120-21E3-6040-8C2653823949}"/>
              </a:ext>
            </a:extLst>
          </p:cNvPr>
          <p:cNvCxnSpPr>
            <a:cxnSpLocks/>
          </p:cNvCxnSpPr>
          <p:nvPr/>
        </p:nvCxnSpPr>
        <p:spPr>
          <a:xfrm>
            <a:off x="3586891" y="2864377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6DE4AD-87E4-F1EC-D6A9-0F8A5A1EF343}"/>
              </a:ext>
            </a:extLst>
          </p:cNvPr>
          <p:cNvSpPr txBox="1"/>
          <p:nvPr/>
        </p:nvSpPr>
        <p:spPr>
          <a:xfrm>
            <a:off x="3449630" y="2402712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6CF636-CE2C-0007-B1B3-AD662C15C5C8}"/>
              </a:ext>
            </a:extLst>
          </p:cNvPr>
          <p:cNvCxnSpPr>
            <a:cxnSpLocks/>
          </p:cNvCxnSpPr>
          <p:nvPr/>
        </p:nvCxnSpPr>
        <p:spPr>
          <a:xfrm>
            <a:off x="2105463" y="5032639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D370BB-DCB8-8B31-A61C-B5F00D4E05CF}"/>
              </a:ext>
            </a:extLst>
          </p:cNvPr>
          <p:cNvSpPr txBox="1"/>
          <p:nvPr/>
        </p:nvSpPr>
        <p:spPr>
          <a:xfrm>
            <a:off x="1968202" y="4570974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C0B4E7-0D02-EB25-7EF2-C03EEDF35C1D}"/>
              </a:ext>
            </a:extLst>
          </p:cNvPr>
          <p:cNvCxnSpPr>
            <a:cxnSpLocks/>
          </p:cNvCxnSpPr>
          <p:nvPr/>
        </p:nvCxnSpPr>
        <p:spPr>
          <a:xfrm>
            <a:off x="5123830" y="5041106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3D80A3-2404-7F59-FBE9-7B2CE92E9AB8}"/>
              </a:ext>
            </a:extLst>
          </p:cNvPr>
          <p:cNvSpPr txBox="1"/>
          <p:nvPr/>
        </p:nvSpPr>
        <p:spPr>
          <a:xfrm>
            <a:off x="4986569" y="4579441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BE66E-7649-E356-9726-D4EFF41CE6A6}"/>
              </a:ext>
            </a:extLst>
          </p:cNvPr>
          <p:cNvCxnSpPr>
            <a:cxnSpLocks/>
          </p:cNvCxnSpPr>
          <p:nvPr/>
        </p:nvCxnSpPr>
        <p:spPr>
          <a:xfrm>
            <a:off x="8163363" y="5036872"/>
            <a:ext cx="705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749346-178F-1B76-2D18-C56E149CB700}"/>
              </a:ext>
            </a:extLst>
          </p:cNvPr>
          <p:cNvSpPr txBox="1"/>
          <p:nvPr/>
        </p:nvSpPr>
        <p:spPr>
          <a:xfrm>
            <a:off x="8026102" y="4575207"/>
            <a:ext cx="9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el-GR" sz="1800" dirty="0">
                <a:solidFill>
                  <a:srgbClr val="FF0000"/>
                </a:solidFill>
              </a:rPr>
              <a:t>μ</a:t>
            </a:r>
            <a:r>
              <a:rPr lang="en-US" sz="1800" dirty="0">
                <a:solidFill>
                  <a:srgbClr val="FF0000"/>
                </a:solidFill>
              </a:rPr>
              <a:t>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05EA-8577-28CA-3E60-3BE43847B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3942800" cy="572700"/>
          </a:xfrm>
        </p:spPr>
        <p:txBody>
          <a:bodyPr>
            <a:normAutofit fontScale="90000"/>
          </a:bodyPr>
          <a:lstStyle/>
          <a:p>
            <a:r>
              <a:rPr lang="en" dirty="0"/>
              <a:t>Surface Roughness of Mechanically Polished Nb</a:t>
            </a:r>
            <a:r>
              <a:rPr lang="en" baseline="-25000" dirty="0"/>
              <a:t>3</a:t>
            </a:r>
            <a:r>
              <a:rPr lang="en" dirty="0"/>
              <a:t>Sn Films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4E167-ECF6-DECE-FF68-A4221A0A8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4061332" cy="1312553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dirty="0">
                <a:solidFill>
                  <a:srgbClr val="505050"/>
                </a:solidFill>
              </a:rPr>
              <a:t>Mirror-like surface finish</a:t>
            </a:r>
          </a:p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dirty="0">
                <a:solidFill>
                  <a:srgbClr val="505050"/>
                </a:solidFill>
              </a:rPr>
              <a:t>10x reduction in surface roughness after 8 hours of tumbling</a:t>
            </a:r>
          </a:p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54B0-38A3-E320-F855-7E52391810C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8D87A6-F7BC-C786-9B75-9EA41CC22025}"/>
              </a:ext>
            </a:extLst>
          </p:cNvPr>
          <p:cNvGrpSpPr/>
          <p:nvPr/>
        </p:nvGrpSpPr>
        <p:grpSpPr>
          <a:xfrm>
            <a:off x="5701815" y="2589597"/>
            <a:ext cx="3357597" cy="1819764"/>
            <a:chOff x="5701815" y="2589597"/>
            <a:chExt cx="3357597" cy="18197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0FAB0C-24FC-9382-C7D3-4D186CCA5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490" t="26488" r="22909" b="19858"/>
            <a:stretch/>
          </p:blipFill>
          <p:spPr>
            <a:xfrm>
              <a:off x="7423555" y="2925538"/>
              <a:ext cx="1563598" cy="1483823"/>
            </a:xfrm>
            <a:prstGeom prst="rect">
              <a:avLst/>
            </a:prstGeom>
          </p:spPr>
        </p:pic>
        <p:pic>
          <p:nvPicPr>
            <p:cNvPr id="9" name="Picture 8" descr="A picture containing close&#10;&#10;Description automatically generated">
              <a:extLst>
                <a:ext uri="{FF2B5EF4-FFF2-40B4-BE49-F238E27FC236}">
                  <a16:creationId xmlns:a16="http://schemas.microsoft.com/office/drawing/2014/main" id="{B7665928-FBC2-5408-36C2-705D95A48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63" t="22608" r="20679" b="19818"/>
            <a:stretch/>
          </p:blipFill>
          <p:spPr>
            <a:xfrm>
              <a:off x="5701815" y="2922545"/>
              <a:ext cx="1563599" cy="148681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365DBD-2A2F-127C-EBCD-27D625CE246E}"/>
                </a:ext>
              </a:extLst>
            </p:cNvPr>
            <p:cNvSpPr txBox="1"/>
            <p:nvPr/>
          </p:nvSpPr>
          <p:spPr>
            <a:xfrm>
              <a:off x="5741048" y="2589598"/>
              <a:ext cx="1564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As-coated Nb</a:t>
              </a:r>
              <a:r>
                <a:rPr lang="en-US" sz="1400" baseline="-25000" dirty="0"/>
                <a:t>3</a:t>
              </a:r>
              <a:r>
                <a:rPr lang="en-US" sz="1400" dirty="0"/>
                <a:t>Sn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4BE8A3-DC60-4A62-9AA1-98590F52BCE5}"/>
                </a:ext>
              </a:extLst>
            </p:cNvPr>
            <p:cNvSpPr txBox="1"/>
            <p:nvPr/>
          </p:nvSpPr>
          <p:spPr>
            <a:xfrm>
              <a:off x="7351296" y="2589597"/>
              <a:ext cx="1708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Nb</a:t>
              </a:r>
              <a:r>
                <a:rPr lang="en-US" sz="1400" baseline="-25000" dirty="0"/>
                <a:t>3</a:t>
              </a:r>
              <a:r>
                <a:rPr lang="en-US" sz="1400" dirty="0"/>
                <a:t>Sn after polishing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6B625ED-2E61-E524-B54B-EFEEBBE60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9" t="1759" r="1733" b="4283"/>
          <a:stretch/>
        </p:blipFill>
        <p:spPr>
          <a:xfrm>
            <a:off x="2959100" y="2723810"/>
            <a:ext cx="2626226" cy="19994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92EAE0-C07F-7F0A-783F-B8D9C912A1C4}"/>
              </a:ext>
            </a:extLst>
          </p:cNvPr>
          <p:cNvSpPr txBox="1"/>
          <p:nvPr/>
        </p:nvSpPr>
        <p:spPr>
          <a:xfrm>
            <a:off x="2283100" y="4760262"/>
            <a:ext cx="35631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3087"/>
                </a:solidFill>
                <a:latin typeface="Calibri"/>
                <a:ea typeface="+mn-ea"/>
                <a:cs typeface="+mn-cs"/>
              </a:rPr>
              <a:t>Pudasaini</a:t>
            </a:r>
            <a:r>
              <a:rPr lang="en-US" sz="1050" dirty="0">
                <a:solidFill>
                  <a:srgbClr val="003087"/>
                </a:solidFill>
                <a:latin typeface="Calibri"/>
                <a:ea typeface="+mn-ea"/>
                <a:cs typeface="+mn-cs"/>
              </a:rPr>
              <a:t>, Uttar, et al. Proceedings of the 18th International Conference on RF Superconductivity,(Lanzhou, China). 2017.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F71B30F-2910-8599-D187-87A8AE33A1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494886"/>
              </p:ext>
            </p:extLst>
          </p:nvPr>
        </p:nvGraphicFramePr>
        <p:xfrm>
          <a:off x="4373033" y="-19613"/>
          <a:ext cx="4718332" cy="2542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6309366-92AD-A320-5D25-43356D24D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7" y="2760793"/>
            <a:ext cx="2906623" cy="1957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229C4-48BC-2441-F721-3DBC05085F6E}"/>
              </a:ext>
            </a:extLst>
          </p:cNvPr>
          <p:cNvSpPr txBox="1"/>
          <p:nvPr/>
        </p:nvSpPr>
        <p:spPr>
          <a:xfrm>
            <a:off x="804007" y="2507124"/>
            <a:ext cx="1728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Mechanical Polishing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B7657C-DC04-47D7-A064-FCE10F3430C7}"/>
              </a:ext>
            </a:extLst>
          </p:cNvPr>
          <p:cNvSpPr txBox="1"/>
          <p:nvPr/>
        </p:nvSpPr>
        <p:spPr>
          <a:xfrm>
            <a:off x="3764012" y="2459679"/>
            <a:ext cx="1360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Electropolishing</a:t>
            </a:r>
          </a:p>
        </p:txBody>
      </p:sp>
    </p:spTree>
    <p:extLst>
      <p:ext uri="{BB962C8B-B14F-4D97-AF65-F5344CB8AC3E}">
        <p14:creationId xmlns:p14="http://schemas.microsoft.com/office/powerpoint/2010/main" val="25559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Graphic spid="15" grpId="0">
        <p:bldAsOne/>
      </p:bldGraphic>
      <p:bldP spid="8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EDA6-1202-A0B4-EAFE-55AE7070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Polishing Procedure to a Nb</a:t>
            </a:r>
            <a:r>
              <a:rPr lang="en-US" baseline="-25000" dirty="0"/>
              <a:t>3</a:t>
            </a:r>
            <a:r>
              <a:rPr lang="en-US" dirty="0"/>
              <a:t>Sn SRF Cavity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71B98-3528-7BB9-6A82-56B095D62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60967"/>
            <a:ext cx="8520600" cy="1610784"/>
          </a:xfr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>
              <a:spcBef>
                <a:spcPts val="984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505050"/>
                </a:solidFill>
              </a:rPr>
              <a:t>Mechanical polishing was tested on a Nb3Sn-coated single cell 1.3GHz cavity </a:t>
            </a:r>
          </a:p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dirty="0">
                <a:solidFill>
                  <a:srgbClr val="505050"/>
                </a:solidFill>
              </a:rPr>
              <a:t>4 hours of centrifugal barrel polishing</a:t>
            </a:r>
          </a:p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dirty="0">
                <a:solidFill>
                  <a:srgbClr val="505050"/>
                </a:solidFill>
              </a:rPr>
              <a:t>30 minutes of cleaning in an ultrasonic cleaner</a:t>
            </a:r>
          </a:p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dirty="0">
                <a:solidFill>
                  <a:srgbClr val="505050"/>
                </a:solidFill>
              </a:rPr>
              <a:t>Rinsed with a high-pressure (100 bars) water jet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367F2-8399-C8C6-0782-81097E7F0C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089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5" name="Picture 4" descr="A close 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3BFE4003-EB5A-3315-E005-DE240772B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26" r="15866"/>
          <a:stretch/>
        </p:blipFill>
        <p:spPr>
          <a:xfrm>
            <a:off x="837128" y="2850576"/>
            <a:ext cx="1871135" cy="2206241"/>
          </a:xfrm>
          <a:prstGeom prst="rect">
            <a:avLst/>
          </a:prstGeom>
        </p:spPr>
      </p:pic>
      <p:pic>
        <p:nvPicPr>
          <p:cNvPr id="6" name="Picture 5" descr="A picture containing toilet, white, indoor, light&#10;&#10;Description automatically generated">
            <a:extLst>
              <a:ext uri="{FF2B5EF4-FFF2-40B4-BE49-F238E27FC236}">
                <a16:creationId xmlns:a16="http://schemas.microsoft.com/office/drawing/2014/main" id="{32FCA805-7BD8-2ED9-5EED-DDF1FCBFA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18" r="20274"/>
          <a:stretch/>
        </p:blipFill>
        <p:spPr>
          <a:xfrm>
            <a:off x="3503459" y="2850574"/>
            <a:ext cx="1871134" cy="2206241"/>
          </a:xfrm>
          <a:prstGeom prst="rect">
            <a:avLst/>
          </a:prstGeom>
        </p:spPr>
      </p:pic>
      <p:pic>
        <p:nvPicPr>
          <p:cNvPr id="7" name="Picture 6" descr="A picture containing mirror, indoor, reflection, vehicle&#10;&#10;Description automatically generated">
            <a:extLst>
              <a:ext uri="{FF2B5EF4-FFF2-40B4-BE49-F238E27FC236}">
                <a16:creationId xmlns:a16="http://schemas.microsoft.com/office/drawing/2014/main" id="{477DC523-4430-F6A0-4126-821914F06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41877" y="3126356"/>
            <a:ext cx="2206240" cy="1654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FCCD8-192A-2AF2-AE5A-88D3439D59BC}"/>
              </a:ext>
            </a:extLst>
          </p:cNvPr>
          <p:cNvSpPr txBox="1"/>
          <p:nvPr/>
        </p:nvSpPr>
        <p:spPr>
          <a:xfrm>
            <a:off x="716478" y="2412942"/>
            <a:ext cx="2112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Coating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51FD7-8412-BC60-887F-33F9CA77E7B1}"/>
              </a:ext>
            </a:extLst>
          </p:cNvPr>
          <p:cNvSpPr txBox="1"/>
          <p:nvPr/>
        </p:nvSpPr>
        <p:spPr>
          <a:xfrm>
            <a:off x="3546498" y="2414250"/>
            <a:ext cx="2112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Coating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01D97-7077-6907-C47D-99DD790C965A}"/>
              </a:ext>
            </a:extLst>
          </p:cNvPr>
          <p:cNvSpPr txBox="1"/>
          <p:nvPr/>
        </p:nvSpPr>
        <p:spPr>
          <a:xfrm>
            <a:off x="5987244" y="2419204"/>
            <a:ext cx="2081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Polishing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395C862-84AB-855D-D11A-9437B3B9B492}"/>
              </a:ext>
            </a:extLst>
          </p:cNvPr>
          <p:cNvSpPr/>
          <p:nvPr/>
        </p:nvSpPr>
        <p:spPr>
          <a:xfrm>
            <a:off x="2538595" y="3441700"/>
            <a:ext cx="1134533" cy="960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06AECC-7575-B244-B43A-FF477A326DA6}"/>
              </a:ext>
            </a:extLst>
          </p:cNvPr>
          <p:cNvSpPr/>
          <p:nvPr/>
        </p:nvSpPr>
        <p:spPr>
          <a:xfrm>
            <a:off x="5215894" y="3441699"/>
            <a:ext cx="1134533" cy="960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3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E2BF5E3-8BBB-EC34-3955-23E9448CED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136580"/>
              </p:ext>
            </p:extLst>
          </p:nvPr>
        </p:nvGraphicFramePr>
        <p:xfrm>
          <a:off x="4411134" y="215900"/>
          <a:ext cx="4640792" cy="4352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174D880-681F-C4FC-559A-4A76EAAB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328033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a Mechanically Polished Nb</a:t>
            </a:r>
            <a:r>
              <a:rPr lang="en-US" baseline="-25000" dirty="0"/>
              <a:t>3</a:t>
            </a:r>
            <a:r>
              <a:rPr lang="en-US" dirty="0"/>
              <a:t>Sn SRF Cavity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86D6D-3F9A-4EC0-FD99-DCEBC3CC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65567" cy="3416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dirty="0">
                <a:solidFill>
                  <a:srgbClr val="505050"/>
                </a:solidFill>
              </a:rPr>
              <a:t>Cavity performance was degraded after CBP.</a:t>
            </a:r>
          </a:p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dirty="0">
                <a:solidFill>
                  <a:srgbClr val="505050"/>
                </a:solidFill>
              </a:rPr>
              <a:t>A recoating was applied to the cavity to repair the damage.</a:t>
            </a:r>
          </a:p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dirty="0">
                <a:solidFill>
                  <a:srgbClr val="505050"/>
                </a:solidFill>
              </a:rPr>
              <a:t>After recoating, performance was significantly improved over the unpolished cavity.</a:t>
            </a:r>
          </a:p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7D577-8C12-0395-BB6B-A0E6C2AB6E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5001BF-6AFD-85F6-52A5-D500826184AC}"/>
              </a:ext>
            </a:extLst>
          </p:cNvPr>
          <p:cNvCxnSpPr>
            <a:cxnSpLocks/>
          </p:cNvCxnSpPr>
          <p:nvPr/>
        </p:nvCxnSpPr>
        <p:spPr>
          <a:xfrm>
            <a:off x="5228167" y="3467101"/>
            <a:ext cx="3585633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381344-D19B-D045-16D4-48258FAEDBD0}"/>
              </a:ext>
            </a:extLst>
          </p:cNvPr>
          <p:cNvSpPr txBox="1"/>
          <p:nvPr/>
        </p:nvSpPr>
        <p:spPr>
          <a:xfrm>
            <a:off x="5175781" y="3424851"/>
            <a:ext cx="1562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Typical Nb Q at 4K</a:t>
            </a:r>
          </a:p>
        </p:txBody>
      </p:sp>
    </p:spTree>
    <p:extLst>
      <p:ext uri="{BB962C8B-B14F-4D97-AF65-F5344CB8AC3E}">
        <p14:creationId xmlns:p14="http://schemas.microsoft.com/office/powerpoint/2010/main" val="23455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3023-C1ED-F792-8D59-8E02032E6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830751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Temperature Mapping and Sample Cutout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A246E-F119-2D68-2D82-E8336A86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12612" cy="3416400"/>
          </a:xfrm>
        </p:spPr>
        <p:txBody>
          <a:bodyPr/>
          <a:lstStyle/>
          <a:p>
            <a:r>
              <a:rPr lang="en-US" dirty="0"/>
              <a:t>The temperature distribution over the surface of the cavity was measured using an array of sensors.</a:t>
            </a:r>
          </a:p>
          <a:p>
            <a:r>
              <a:rPr lang="en-US" dirty="0"/>
              <a:t>Two potential quench locations can be seen.</a:t>
            </a:r>
          </a:p>
          <a:p>
            <a:r>
              <a:rPr lang="en-US" dirty="0"/>
              <a:t>The hot spots were cut from the cavity and analyzed to determine the quench mechanism.</a:t>
            </a:r>
          </a:p>
          <a:p>
            <a:r>
              <a:rPr lang="en-US" dirty="0"/>
              <a:t>Several cold spots were cut from the cavity to compare.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15926-74F6-B17D-13D0-1B24B0A4A4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F8FE4D-369F-3484-838E-8F7CB520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768" y="2444016"/>
            <a:ext cx="3817382" cy="269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02F6C6-BC3D-D3BD-014E-16871C8B8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776" y="8964"/>
            <a:ext cx="3817382" cy="269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D1BB9EF-C0D4-C15A-C32C-11D163A4F1E9}"/>
              </a:ext>
            </a:extLst>
          </p:cNvPr>
          <p:cNvSpPr/>
          <p:nvPr/>
        </p:nvSpPr>
        <p:spPr>
          <a:xfrm>
            <a:off x="7497233" y="3548984"/>
            <a:ext cx="567267" cy="566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8E5172-28A7-6860-6774-F34347DE88B6}"/>
              </a:ext>
            </a:extLst>
          </p:cNvPr>
          <p:cNvSpPr/>
          <p:nvPr/>
        </p:nvSpPr>
        <p:spPr>
          <a:xfrm>
            <a:off x="5276749" y="1168521"/>
            <a:ext cx="838202" cy="566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ilver object on a wood surface&#10;&#10;Description automatically generated">
            <a:extLst>
              <a:ext uri="{FF2B5EF4-FFF2-40B4-BE49-F238E27FC236}">
                <a16:creationId xmlns:a16="http://schemas.microsoft.com/office/drawing/2014/main" id="{E9A4350F-0655-A845-8E4A-00D66B530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730" y="808763"/>
            <a:ext cx="1855919" cy="1391939"/>
          </a:xfrm>
          <a:prstGeom prst="rect">
            <a:avLst/>
          </a:prstGeom>
        </p:spPr>
      </p:pic>
      <p:pic>
        <p:nvPicPr>
          <p:cNvPr id="10" name="Picture 9" descr="A silver circle on a wood surface&#10;&#10;Description automatically generated">
            <a:extLst>
              <a:ext uri="{FF2B5EF4-FFF2-40B4-BE49-F238E27FC236}">
                <a16:creationId xmlns:a16="http://schemas.microsoft.com/office/drawing/2014/main" id="{17573905-EB58-D03E-11D7-3D30EC6DD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156" y="3293431"/>
            <a:ext cx="1826382" cy="136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3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62D04-8BE7-F3AE-D43A-08BFD1C7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Cross-Section EDS Analysis of Cutouts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72452-4BA5-9FEF-5E9D-78CDCB8394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2F98B-52BF-9033-BA08-ECC7E6A0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867834"/>
            <a:ext cx="6413501" cy="42756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28792C6-118D-84F0-0FF6-9256BC13F23D}"/>
              </a:ext>
            </a:extLst>
          </p:cNvPr>
          <p:cNvGrpSpPr/>
          <p:nvPr/>
        </p:nvGrpSpPr>
        <p:grpSpPr>
          <a:xfrm>
            <a:off x="6636279" y="216616"/>
            <a:ext cx="1766887" cy="1184497"/>
            <a:chOff x="1865313" y="3472049"/>
            <a:chExt cx="1766887" cy="1184497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CCCC2F60-0BD8-EE19-E159-EE5B0534F432}"/>
                </a:ext>
              </a:extLst>
            </p:cNvPr>
            <p:cNvSpPr/>
            <p:nvPr/>
          </p:nvSpPr>
          <p:spPr>
            <a:xfrm>
              <a:off x="2294467" y="3843867"/>
              <a:ext cx="1337733" cy="572700"/>
            </a:xfrm>
            <a:prstGeom prst="cub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Bulk Nb</a:t>
              </a: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09230C1-8DEC-4C49-963B-FD312AFD7E0B}"/>
                </a:ext>
              </a:extLst>
            </p:cNvPr>
            <p:cNvSpPr/>
            <p:nvPr/>
          </p:nvSpPr>
          <p:spPr>
            <a:xfrm>
              <a:off x="2294466" y="3606799"/>
              <a:ext cx="1337733" cy="371109"/>
            </a:xfrm>
            <a:prstGeom prst="cube">
              <a:avLst>
                <a:gd name="adj" fmla="val 40350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Nb</a:t>
              </a:r>
              <a:r>
                <a:rPr lang="en-US" sz="1000" baseline="-25000" dirty="0"/>
                <a:t>3</a:t>
              </a:r>
              <a:r>
                <a:rPr lang="en-US" sz="1000" dirty="0"/>
                <a:t>Sn</a:t>
              </a:r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71D1585-7886-E52F-CD9C-8E367370F3E0}"/>
                </a:ext>
              </a:extLst>
            </p:cNvPr>
            <p:cNvSpPr/>
            <p:nvPr/>
          </p:nvSpPr>
          <p:spPr>
            <a:xfrm>
              <a:off x="2294465" y="3472049"/>
              <a:ext cx="1337733" cy="268438"/>
            </a:xfrm>
            <a:prstGeom prst="cube">
              <a:avLst>
                <a:gd name="adj" fmla="val 5534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Pt Cap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CE8706E-22B9-3227-E4F6-1A2FD5383551}"/>
                </a:ext>
              </a:extLst>
            </p:cNvPr>
            <p:cNvCxnSpPr/>
            <p:nvPr/>
          </p:nvCxnSpPr>
          <p:spPr>
            <a:xfrm>
              <a:off x="1994430" y="4529667"/>
              <a:ext cx="7339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CFD7264-31A5-236D-38A8-E070CE2CBB9D}"/>
                </a:ext>
              </a:extLst>
            </p:cNvPr>
            <p:cNvCxnSpPr/>
            <p:nvPr/>
          </p:nvCxnSpPr>
          <p:spPr>
            <a:xfrm flipV="1">
              <a:off x="1994430" y="3877733"/>
              <a:ext cx="0" cy="651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63753F-8012-48A6-109A-05564346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4430" y="4334933"/>
              <a:ext cx="225424" cy="19473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1E3561-8444-7C68-ADB4-72DFDF0F4B2D}"/>
                </a:ext>
              </a:extLst>
            </p:cNvPr>
            <p:cNvSpPr txBox="1"/>
            <p:nvPr/>
          </p:nvSpPr>
          <p:spPr>
            <a:xfrm>
              <a:off x="2663825" y="4410325"/>
              <a:ext cx="258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22DF96-C8D7-986F-9554-8818EA9F63F3}"/>
                </a:ext>
              </a:extLst>
            </p:cNvPr>
            <p:cNvSpPr txBox="1"/>
            <p:nvPr/>
          </p:nvSpPr>
          <p:spPr>
            <a:xfrm>
              <a:off x="1865313" y="3694122"/>
              <a:ext cx="258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4EE661-DB41-CA76-1ADD-2CF66CA4A107}"/>
                </a:ext>
              </a:extLst>
            </p:cNvPr>
            <p:cNvSpPr txBox="1"/>
            <p:nvPr/>
          </p:nvSpPr>
          <p:spPr>
            <a:xfrm>
              <a:off x="2065604" y="4123390"/>
              <a:ext cx="258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Z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9DC48-5182-9C00-1AFE-682409232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042692" cy="3416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Composition of the film is measured using EDS in 3D by a FIB-SEM instrument.</a:t>
            </a:r>
          </a:p>
          <a:p>
            <a:r>
              <a:rPr lang="en-US" dirty="0"/>
              <a:t>The film contains many Sn deficient regions especially near the Nb</a:t>
            </a:r>
            <a:r>
              <a:rPr lang="en-US" baseline="-25000" dirty="0"/>
              <a:t>3</a:t>
            </a:r>
            <a:r>
              <a:rPr lang="en-US" dirty="0"/>
              <a:t>Sn-Nb interface.</a:t>
            </a:r>
          </a:p>
          <a:p>
            <a:r>
              <a:rPr lang="en-US" dirty="0"/>
              <a:t>Aluminum-oxide particles can be seen on the surface of the film.</a:t>
            </a:r>
          </a:p>
        </p:txBody>
      </p:sp>
    </p:spTree>
    <p:extLst>
      <p:ext uri="{BB962C8B-B14F-4D97-AF65-F5344CB8AC3E}">
        <p14:creationId xmlns:p14="http://schemas.microsoft.com/office/powerpoint/2010/main" val="1614135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713548-D673-4BBC-4FA4-14F805FC1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Eric </a:t>
            </a:r>
            <a:r>
              <a:rPr lang="en-US" dirty="0" err="1"/>
              <a:t>Viklund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B2AB4-D126-3751-3D4A-F3AEEEF43E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Research Proposal:</a:t>
            </a:r>
          </a:p>
          <a:p>
            <a:r>
              <a:rPr lang="en-US" dirty="0"/>
              <a:t>SRF Cavity Manufacturing Cost Reduction</a:t>
            </a:r>
          </a:p>
        </p:txBody>
      </p:sp>
    </p:spTree>
    <p:extLst>
      <p:ext uri="{BB962C8B-B14F-4D97-AF65-F5344CB8AC3E}">
        <p14:creationId xmlns:p14="http://schemas.microsoft.com/office/powerpoint/2010/main" val="11431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6B1D89-86DB-4713-F158-F17878789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Niobium SRF cavities contribute significantly to the overall cost of the cryomodule</a:t>
            </a:r>
          </a:p>
          <a:p>
            <a:r>
              <a:rPr lang="en-US" dirty="0"/>
              <a:t>Each 9-cell niobium cavity costs ~$100,000 </a:t>
            </a:r>
          </a:p>
          <a:p>
            <a:r>
              <a:rPr lang="en-US" dirty="0"/>
              <a:t>Additional treatments further increase costs</a:t>
            </a:r>
          </a:p>
          <a:p>
            <a:pPr lvl="1"/>
            <a:r>
              <a:rPr lang="en-US" dirty="0"/>
              <a:t>Surface polishing</a:t>
            </a:r>
          </a:p>
          <a:p>
            <a:pPr lvl="1"/>
            <a:r>
              <a:rPr lang="en-US" dirty="0"/>
              <a:t>Doping and heat treatments</a:t>
            </a:r>
          </a:p>
          <a:p>
            <a:r>
              <a:rPr lang="en-US" dirty="0"/>
              <a:t>To reach the ~900 cryomodules required for the ILC, costs must be reduced</a:t>
            </a:r>
          </a:p>
          <a:p>
            <a:r>
              <a:rPr lang="en-US" dirty="0"/>
              <a:t>Two cost saving technologies:</a:t>
            </a:r>
          </a:p>
          <a:p>
            <a:pPr lvl="1"/>
            <a:r>
              <a:rPr lang="en-US" dirty="0"/>
              <a:t>Large grain SRF cavity fabrication</a:t>
            </a:r>
          </a:p>
          <a:p>
            <a:pPr lvl="1"/>
            <a:r>
              <a:rPr lang="en-US" dirty="0"/>
              <a:t>HF-free electropolishing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D423B-DF3C-F92B-5446-182A6061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0C6CD-ED88-9EEC-AC18-FCDE39B5CA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6FB8D-C44F-4FEE-A557-400548399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A7C9F-6DB6-205D-D62A-55FB22FAD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58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C08F-2E55-8829-E7CE-4737E8F3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on Deformation and Annealing Properties of Large Grain Niobium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14132-5ED2-1C0F-63C2-5180C778E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grain niobium is an attractive material for SRF cavities due to lower cost compared to fine grain niobium.</a:t>
            </a:r>
          </a:p>
          <a:p>
            <a:pPr lvl="1"/>
            <a:r>
              <a:rPr lang="en-US" dirty="0"/>
              <a:t>Disks are cut directly from ingot</a:t>
            </a:r>
          </a:p>
          <a:p>
            <a:pPr lvl="1"/>
            <a:r>
              <a:rPr lang="en-US" dirty="0"/>
              <a:t>No forging and annealing of the niobium sheet required</a:t>
            </a:r>
          </a:p>
          <a:p>
            <a:pPr lvl="1"/>
            <a:r>
              <a:rPr lang="en-US" dirty="0"/>
              <a:t>Lower material waste generated, 15% compared to 45%</a:t>
            </a:r>
            <a:r>
              <a:rPr lang="en-US" baseline="30000" dirty="0"/>
              <a:t>1</a:t>
            </a:r>
          </a:p>
          <a:p>
            <a:r>
              <a:rPr lang="en-US" dirty="0"/>
              <a:t>Fabrication is more difficult compared to fine grain niobium</a:t>
            </a:r>
          </a:p>
          <a:p>
            <a:pPr lvl="1"/>
            <a:r>
              <a:rPr lang="en-US" dirty="0"/>
              <a:t>Anisotropic material properties</a:t>
            </a:r>
          </a:p>
          <a:p>
            <a:pPr lvl="1"/>
            <a:r>
              <a:rPr lang="en-US" dirty="0"/>
              <a:t>Weakness at grain boundaries</a:t>
            </a:r>
          </a:p>
          <a:p>
            <a:r>
              <a:rPr lang="en-US" dirty="0"/>
              <a:t>To improve the large grain cavity fabrication process, I will study the annealing and deformation properties of large grain niobium.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2123D-129B-4426-2754-2CA96B87D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D4763-C946-2DA4-159F-987CD9147F19}"/>
              </a:ext>
            </a:extLst>
          </p:cNvPr>
          <p:cNvSpPr txBox="1"/>
          <p:nvPr/>
        </p:nvSpPr>
        <p:spPr>
          <a:xfrm>
            <a:off x="404813" y="4856762"/>
            <a:ext cx="71352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Kneisel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et al. 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Nuclear Instruments and Methods in Physics Research Section A: Accelerators, Spectrometers, Detectors and Associated Equipment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774 (2015): 133-150.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42189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977A-FF0C-5E32-5098-04D941A4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Issues with Large Grain Niobium Cavity Fabrication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1580C-A839-F58E-802E-F006E625F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569863" cy="3416400"/>
          </a:xfrm>
        </p:spPr>
        <p:txBody>
          <a:bodyPr/>
          <a:lstStyle/>
          <a:p>
            <a:r>
              <a:rPr lang="en-US" dirty="0"/>
              <a:t>Manufacturing defects are more common in LG cavities due to anisotropic material properties.</a:t>
            </a:r>
          </a:p>
          <a:p>
            <a:pPr lvl="1"/>
            <a:r>
              <a:rPr lang="en-US" dirty="0"/>
              <a:t>Oval shaped cavities</a:t>
            </a:r>
          </a:p>
          <a:p>
            <a:pPr lvl="1"/>
            <a:r>
              <a:rPr lang="en-US" dirty="0"/>
              <a:t>Grain boundary slippage</a:t>
            </a:r>
          </a:p>
          <a:p>
            <a:pPr lvl="1"/>
            <a:r>
              <a:rPr lang="en-US" dirty="0"/>
              <a:t>Non-uniform thickness</a:t>
            </a:r>
          </a:p>
          <a:p>
            <a:r>
              <a:rPr lang="en-US" dirty="0"/>
              <a:t>These defects compromise the cavity structural integrity and dimensional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B2D16-5BA1-4EA2-0A16-125E4D66DE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EDE6E-EAAB-60DA-DE4A-2AF153A5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1112067"/>
            <a:ext cx="4049108" cy="1518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3A0A4-586D-308D-6D77-228454F612B5}"/>
              </a:ext>
            </a:extLst>
          </p:cNvPr>
          <p:cNvSpPr txBox="1"/>
          <p:nvPr/>
        </p:nvSpPr>
        <p:spPr>
          <a:xfrm>
            <a:off x="404813" y="4856762"/>
            <a:ext cx="71352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Kneisel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et al. 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Nuclear Instruments and Methods in Physics Research Section A: Accelerators, Spectrometers, Detectors and Associated Equipment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774 (2015): 133-150.</a:t>
            </a:r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B1480-52C7-D929-A11C-32C38738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57" y="2697191"/>
            <a:ext cx="2300288" cy="18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687890-7840-1B71-0955-8805F07A1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343397" cy="3794522"/>
          </a:xfrm>
        </p:spPr>
        <p:txBody>
          <a:bodyPr>
            <a:normAutofit/>
          </a:bodyPr>
          <a:lstStyle/>
          <a:p>
            <a:r>
              <a:rPr lang="en-US" dirty="0"/>
              <a:t>Name: Eric </a:t>
            </a:r>
            <a:r>
              <a:rPr lang="en-US" dirty="0" err="1"/>
              <a:t>Viklund</a:t>
            </a:r>
            <a:endParaRPr lang="en-US" dirty="0"/>
          </a:p>
          <a:p>
            <a:r>
              <a:rPr lang="en-US" dirty="0"/>
              <a:t>Contact:</a:t>
            </a:r>
          </a:p>
          <a:p>
            <a:pPr lvl="1"/>
            <a:r>
              <a:rPr lang="en-US" dirty="0">
                <a:hlinkClick r:id="rId2"/>
              </a:rPr>
              <a:t>ericviklund2023@u.northwestern.edu</a:t>
            </a:r>
            <a:endParaRPr lang="en-US" dirty="0"/>
          </a:p>
          <a:p>
            <a:pPr lvl="1"/>
            <a:r>
              <a:rPr lang="en-US" dirty="0"/>
              <a:t>+1(860)834-5008</a:t>
            </a:r>
          </a:p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B.S. Physics from University of Connecticut</a:t>
            </a:r>
          </a:p>
          <a:p>
            <a:pPr lvl="1"/>
            <a:r>
              <a:rPr lang="en-US" dirty="0"/>
              <a:t>Currently PhD candidate at Northwestern University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ED49A9-565B-121A-59EF-6797104D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38B1-7C93-C8AE-5720-0F9A992ECF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D40E6-8957-3CBF-7694-5945427F4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B3F6-0530-8E28-E122-67E7E5388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2937754-6465-6260-67A3-D959DFD1E999}"/>
              </a:ext>
            </a:extLst>
          </p:cNvPr>
          <p:cNvSpPr txBox="1">
            <a:spLocks/>
          </p:cNvSpPr>
          <p:nvPr/>
        </p:nvSpPr>
        <p:spPr>
          <a:xfrm>
            <a:off x="4661662" y="796397"/>
            <a:ext cx="4343397" cy="37945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30188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276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3275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5850" indent="-228600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001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Experience:</a:t>
            </a:r>
          </a:p>
          <a:p>
            <a:pPr lvl="1"/>
            <a:r>
              <a:rPr lang="en-US" dirty="0"/>
              <a:t>SRF Cavity Manufacturing Technology</a:t>
            </a:r>
          </a:p>
          <a:p>
            <a:pPr lvl="2"/>
            <a:r>
              <a:rPr lang="en-US" dirty="0"/>
              <a:t>Electropolishing</a:t>
            </a:r>
          </a:p>
          <a:p>
            <a:pPr lvl="2"/>
            <a:r>
              <a:rPr lang="en-US" dirty="0"/>
              <a:t>Mechanical Polishing</a:t>
            </a:r>
          </a:p>
          <a:p>
            <a:pPr lvl="2"/>
            <a:r>
              <a:rPr lang="en-US" dirty="0"/>
              <a:t>Nb</a:t>
            </a:r>
            <a:r>
              <a:rPr lang="en-US" baseline="-25000" dirty="0"/>
              <a:t>3</a:t>
            </a:r>
            <a:r>
              <a:rPr lang="en-US" dirty="0"/>
              <a:t>Sn Cavity Manufacturing via Tin Vapor Diffusion</a:t>
            </a:r>
          </a:p>
          <a:p>
            <a:pPr lvl="1"/>
            <a:r>
              <a:rPr lang="en-US" dirty="0"/>
              <a:t>Surface Analysis</a:t>
            </a:r>
          </a:p>
          <a:p>
            <a:pPr lvl="2"/>
            <a:r>
              <a:rPr lang="en-US" dirty="0"/>
              <a:t>Scanning and Tunneling Electron Beam Microscopy</a:t>
            </a:r>
          </a:p>
          <a:p>
            <a:pPr lvl="2"/>
            <a:r>
              <a:rPr lang="en-US" dirty="0"/>
              <a:t>Focused Ion Beam Milling for Sample Preparation and 3D Imaging</a:t>
            </a:r>
          </a:p>
        </p:txBody>
      </p:sp>
    </p:spTree>
    <p:extLst>
      <p:ext uri="{BB962C8B-B14F-4D97-AF65-F5344CB8AC3E}">
        <p14:creationId xmlns:p14="http://schemas.microsoft.com/office/powerpoint/2010/main" val="3198079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C7CB-F3D7-CD9D-C9EE-ACF932FE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5DB08-9731-C267-6128-6F612810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088975" cy="3416400"/>
          </a:xfrm>
        </p:spPr>
        <p:txBody>
          <a:bodyPr>
            <a:normAutofit fontScale="92500"/>
          </a:bodyPr>
          <a:lstStyle/>
          <a:p>
            <a:r>
              <a:rPr lang="en-US" dirty="0"/>
              <a:t>Annealing the niobium increases the ductility of the material by allowing for dislocation motion.</a:t>
            </a:r>
          </a:p>
          <a:p>
            <a:r>
              <a:rPr lang="en-US" dirty="0"/>
              <a:t>Ductility is improved through two processes:</a:t>
            </a:r>
          </a:p>
          <a:p>
            <a:pPr lvl="1"/>
            <a:r>
              <a:rPr lang="en-US" dirty="0"/>
              <a:t>Grain nucleation</a:t>
            </a:r>
          </a:p>
          <a:p>
            <a:pPr lvl="1"/>
            <a:r>
              <a:rPr lang="en-US" dirty="0"/>
              <a:t>Recovery</a:t>
            </a:r>
          </a:p>
          <a:p>
            <a:r>
              <a:rPr lang="en-US" dirty="0"/>
              <a:t>Intermediate annealing already used for cavity fabrication with hydroforming to improve the ductility of fine grain niobium.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By introducing an annealing step during the deep drawing of the cavity, the manufacturing defects could be reduced or eliminated.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10C1C-D21B-A911-C43A-19E2A32EE3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494994E-0CA6-9B96-A22A-CBBA1160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13" y="514350"/>
            <a:ext cx="245554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17EB3-93CE-4CBA-4B6E-0AAF35AA6BCF}"/>
              </a:ext>
            </a:extLst>
          </p:cNvPr>
          <p:cNvSpPr txBox="1"/>
          <p:nvPr/>
        </p:nvSpPr>
        <p:spPr>
          <a:xfrm>
            <a:off x="6053138" y="202553"/>
            <a:ext cx="2557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https://en.wikipedia.org/wiki/Recovery_(metallurgy)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72F8F-821A-F902-ACBB-48AF814DF77D}"/>
              </a:ext>
            </a:extLst>
          </p:cNvPr>
          <p:cNvSpPr txBox="1"/>
          <p:nvPr/>
        </p:nvSpPr>
        <p:spPr>
          <a:xfrm>
            <a:off x="658536" y="4832059"/>
            <a:ext cx="5234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Yamanaka, Masashi, et al. 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THPB041,(these proceedings), SRF2015, Whistler, Canada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(2015).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99902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90E1-8E26-65C4-6805-853E9D51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15D23-8B6C-490F-6A56-D8FC0C876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Mechanical property study using large grain test samples.</a:t>
            </a:r>
          </a:p>
          <a:p>
            <a:pPr lvl="1"/>
            <a:r>
              <a:rPr lang="en-US" dirty="0"/>
              <a:t>Anisotropic mechanical properties</a:t>
            </a:r>
          </a:p>
          <a:p>
            <a:pPr lvl="1"/>
            <a:r>
              <a:rPr lang="en-US" dirty="0"/>
              <a:t>Grain boundary properties</a:t>
            </a:r>
          </a:p>
          <a:p>
            <a:pPr>
              <a:buFont typeface="+mj-lt"/>
              <a:buAutoNum type="arabicPeriod"/>
            </a:pPr>
            <a:r>
              <a:rPr lang="en-US" dirty="0"/>
              <a:t>Study annealing properties in sample using furnace.</a:t>
            </a:r>
          </a:p>
          <a:p>
            <a:pPr lvl="1"/>
            <a:r>
              <a:rPr lang="en-US" dirty="0"/>
              <a:t>Recrystallization and recovery</a:t>
            </a:r>
          </a:p>
          <a:p>
            <a:pPr lvl="1"/>
            <a:r>
              <a:rPr lang="en-US" dirty="0"/>
              <a:t>Ductility</a:t>
            </a:r>
          </a:p>
          <a:p>
            <a:pPr>
              <a:buFont typeface="+mj-lt"/>
              <a:buAutoNum type="arabicPeriod"/>
            </a:pPr>
            <a:r>
              <a:rPr lang="en-US" dirty="0"/>
              <a:t>Model behavior of large grain niobium during cavity drawing using computational modelling.</a:t>
            </a:r>
          </a:p>
          <a:p>
            <a:pPr>
              <a:buFont typeface="+mj-lt"/>
              <a:buAutoNum type="arabicPeriod"/>
            </a:pPr>
            <a:r>
              <a:rPr lang="en-US" dirty="0"/>
              <a:t>Apply findings to large grain cavity fabrication process.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This study will utilize the press forming and high temperature furnace capabilities of KEK’s Cavity Fabrication Facility.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66AA-642B-C4EB-CE3B-9F3F232667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3055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71FEC-A829-3700-BB69-00DCEA85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HF-Free Bipolar Electropolishing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65EBB-38F7-0DA2-A350-6A8E75FA0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>
            <a:noAutofit/>
          </a:bodyPr>
          <a:lstStyle/>
          <a:p>
            <a:r>
              <a:rPr lang="en-US" sz="1600" dirty="0"/>
              <a:t>The use of HF in the fabrication of niobium SRF cavities provides a challenge for the large-scale production of cavities.</a:t>
            </a:r>
          </a:p>
          <a:p>
            <a:pPr lvl="1"/>
            <a:r>
              <a:rPr lang="en-US" dirty="0"/>
              <a:t>Environmental impact of large volumes of toxic chemicals used.</a:t>
            </a:r>
          </a:p>
          <a:p>
            <a:pPr lvl="1"/>
            <a:r>
              <a:rPr lang="en-US" dirty="0"/>
              <a:t>Human safety risk of working with toxic chemicals.</a:t>
            </a:r>
          </a:p>
          <a:p>
            <a:pPr lvl="1"/>
            <a:r>
              <a:rPr lang="en-US" dirty="0"/>
              <a:t>Increased costs due to strict safety requirements and procedures.</a:t>
            </a:r>
          </a:p>
          <a:p>
            <a:r>
              <a:rPr lang="en-US" sz="1600" dirty="0"/>
              <a:t>Cost estimates for electropolishing with HF is $2,934 per cavity.</a:t>
            </a:r>
            <a:r>
              <a:rPr lang="en-US" sz="1600" baseline="30000" dirty="0"/>
              <a:t>1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7215C-F2E4-15C3-576A-19C6C4DCE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C8D53-A7EE-342B-6F96-D15A9A86B8B9}"/>
              </a:ext>
            </a:extLst>
          </p:cNvPr>
          <p:cNvSpPr txBox="1"/>
          <p:nvPr/>
        </p:nvSpPr>
        <p:spPr>
          <a:xfrm>
            <a:off x="1133476" y="4851221"/>
            <a:ext cx="3338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Taylor, E. J., et al. 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SRF2015, Whistler, BC, Canada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(2015): 359.</a:t>
            </a:r>
            <a:endParaRPr lang="en-US" sz="8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38C952-84DA-A449-951E-B6AE8F98EECA}"/>
              </a:ext>
            </a:extLst>
          </p:cNvPr>
          <p:cNvSpPr txBox="1">
            <a:spLocks/>
          </p:cNvSpPr>
          <p:nvPr/>
        </p:nvSpPr>
        <p:spPr>
          <a:xfrm>
            <a:off x="4471988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defTabSz="457200" rtl="0" eaLnBrk="1" fontAlgn="base" hangingPunct="1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914400" lvl="1" indent="-317500" algn="l" defTabSz="457200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○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371600" lvl="2" indent="-317500" algn="l" defTabSz="457200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■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828800" lvl="3" indent="-317500" algn="l" defTabSz="457200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●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286000" lvl="4" indent="-317500" algn="l" defTabSz="457200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○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743200" lvl="5" indent="-31750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Bipolar electropolishing is a new technique for polishing niobium without using HF acid.</a:t>
            </a:r>
          </a:p>
          <a:p>
            <a:r>
              <a:rPr lang="en-US" sz="1600" dirty="0"/>
              <a:t>Material removal is achieved by alternating the polarity of the niobium.</a:t>
            </a:r>
          </a:p>
          <a:p>
            <a:pPr lvl="1"/>
            <a:r>
              <a:rPr lang="en-US" dirty="0"/>
              <a:t>Anodic oxidation pulse</a:t>
            </a:r>
          </a:p>
          <a:p>
            <a:pPr lvl="1"/>
            <a:r>
              <a:rPr lang="en-US" dirty="0"/>
              <a:t>Cathodic dissolution of the oxide</a:t>
            </a:r>
          </a:p>
          <a:p>
            <a:r>
              <a:rPr lang="en-US" sz="1600" dirty="0"/>
              <a:t>Bipolar electropolishing can utilize HF-free electrolytes or even neutral salt-based electrolytes.</a:t>
            </a:r>
          </a:p>
        </p:txBody>
      </p:sp>
    </p:spTree>
    <p:extLst>
      <p:ext uri="{BB962C8B-B14F-4D97-AF65-F5344CB8AC3E}">
        <p14:creationId xmlns:p14="http://schemas.microsoft.com/office/powerpoint/2010/main" val="2985169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80FC-0DC8-86C5-AFA5-DF1E3F33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Bipolar Electropolishing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B7DA2-A037-917C-8493-BCF95F3C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103263" cy="3416400"/>
          </a:xfrm>
        </p:spPr>
        <p:txBody>
          <a:bodyPr/>
          <a:lstStyle/>
          <a:p>
            <a:r>
              <a:rPr lang="en-US" dirty="0"/>
              <a:t>Bipolar EP has been shown to be effective by Faraday Technology, Inc., Cornell SRF group, KEK, and Jefferson Lab.</a:t>
            </a:r>
          </a:p>
          <a:p>
            <a:r>
              <a:rPr lang="en-US" dirty="0"/>
              <a:t>To integrate bipolar electropolishing in large-scale cavity fabrication for the ILC the removal rate must be improved.</a:t>
            </a:r>
          </a:p>
          <a:p>
            <a:pPr lvl="1"/>
            <a:r>
              <a:rPr lang="en-US" dirty="0"/>
              <a:t>120 hours to remove 64 </a:t>
            </a:r>
            <a:r>
              <a:rPr lang="el-GR" dirty="0"/>
              <a:t>μ</a:t>
            </a:r>
            <a:r>
              <a:rPr lang="en-US" dirty="0"/>
              <a:t>m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Removal rates are currently limited by the power supply.</a:t>
            </a:r>
          </a:p>
          <a:p>
            <a:pPr lvl="1"/>
            <a:r>
              <a:rPr lang="en-US" dirty="0"/>
              <a:t>High currents during voltage pulse</a:t>
            </a:r>
          </a:p>
          <a:p>
            <a:pPr lvl="1"/>
            <a:r>
              <a:rPr lang="en-US" dirty="0"/>
              <a:t>Electrolysis during cathodic pulse</a:t>
            </a:r>
          </a:p>
          <a:p>
            <a:pPr lvl="1"/>
            <a:r>
              <a:rPr lang="en-US" dirty="0"/>
              <a:t>Limited repetition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100B4-0953-6607-B918-84DA5DCD4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9367D-4DC8-96C5-22EB-87B218FB9BCA}"/>
              </a:ext>
            </a:extLst>
          </p:cNvPr>
          <p:cNvSpPr txBox="1"/>
          <p:nvPr/>
        </p:nvSpPr>
        <p:spPr>
          <a:xfrm>
            <a:off x="161925" y="4568875"/>
            <a:ext cx="5191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F. </a:t>
            </a:r>
            <a:r>
              <a:rPr lang="en-US" sz="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Furuta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et al.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in </a:t>
            </a:r>
            <a:r>
              <a:rPr lang="en-US" sz="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Proc. 18th Int. Conf. on RF Superconductivity (SRF'17)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Lanzhou, China, July 2017, paper TUPB074, pp. 567-570, ISBN: 978-3-95450-191-5, https://doi.org/10.18429/JACoW-SRF2017-TUPB074, 2018.</a:t>
            </a:r>
          </a:p>
          <a:p>
            <a:pPr marL="228600" indent="-228600">
              <a:buAutoNum type="arabicPeriod"/>
            </a:pP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Tian, Hui, et al. No. JLAB-ACC-18-2836; DOE/OR/23177-4574; TUPO043. Thomas Jefferson National Accelerator Facility (TJNAF), Newport News, VA (United States), 2019.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D031C-EBB3-7445-CDE8-30B48BB9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14" y="276210"/>
            <a:ext cx="3114698" cy="42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9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3F06-0DF2-A977-C98E-E5E600A7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2FC18-6DB5-08C4-9599-5FF2022FC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bipolar EP parameters through a sample study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Optimize pulse waveform for high efficiency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Explore different electrolytes, neutral salt electrolytes</a:t>
            </a:r>
          </a:p>
          <a:p>
            <a:r>
              <a:rPr lang="en-US" dirty="0"/>
              <a:t>Electrochemical impedance spectroscopy will be used to analyze the electrochemical nature of the process to better determine the optimal pulse voltage and duration.</a:t>
            </a:r>
          </a:p>
          <a:p>
            <a:r>
              <a:rPr lang="en-US" dirty="0"/>
              <a:t>Utilize KEK’s vertical EP capabilities and develop high current pulsed power supply to perform bipolar EP on 1-cell and 9-cell cavities.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6B82C-E751-C676-D70D-A003DFEC7C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8257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0711-EA8F-A825-DDF6-B141DEBD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F3C95-98C6-3F74-B509-DDFFFE35B6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102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B6DE0-6670-E237-AB5B-02B9209F0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343397" cy="3794522"/>
          </a:xfrm>
        </p:spPr>
        <p:txBody>
          <a:bodyPr/>
          <a:lstStyle/>
          <a:p>
            <a:r>
              <a:rPr lang="en-US" dirty="0"/>
              <a:t>Research Experience</a:t>
            </a:r>
          </a:p>
          <a:p>
            <a:pPr lvl="1"/>
            <a:r>
              <a:rPr lang="en-US" dirty="0"/>
              <a:t>Study on the Electrochemical Polishing Process Applied to Niobium SRF Cavities</a:t>
            </a:r>
          </a:p>
          <a:p>
            <a:pPr lvl="1"/>
            <a:r>
              <a:rPr lang="en-US" dirty="0"/>
              <a:t>Development of a Mechanical Polishing Process for Nb</a:t>
            </a:r>
            <a:r>
              <a:rPr lang="en-US" baseline="-25000" dirty="0"/>
              <a:t>3</a:t>
            </a:r>
            <a:r>
              <a:rPr lang="en-US" dirty="0"/>
              <a:t>Sn Coated SRF Cavities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D62524-ABC9-422E-097D-CA96D3D7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A853A-65C6-1F4D-097E-E10E448ED8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E0A0A-75A0-1019-69BE-067349B4E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F64AD-219F-F214-3488-D309D4CA0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F0B01DF-B30D-A388-622C-0F720E0B368B}"/>
              </a:ext>
            </a:extLst>
          </p:cNvPr>
          <p:cNvSpPr txBox="1">
            <a:spLocks/>
          </p:cNvSpPr>
          <p:nvPr/>
        </p:nvSpPr>
        <p:spPr>
          <a:xfrm>
            <a:off x="4572000" y="796397"/>
            <a:ext cx="4343397" cy="3794522"/>
          </a:xfrm>
          <a:prstGeom prst="rect">
            <a:avLst/>
          </a:prstGeom>
        </p:spPr>
        <p:txBody>
          <a:bodyPr lIns="0" tIns="0" rIns="0" bIns="0"/>
          <a:lstStyle>
            <a:lvl1pPr marL="230188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276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3275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5850" indent="-228600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0013" indent="-230188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Proposal</a:t>
            </a:r>
          </a:p>
          <a:p>
            <a:pPr lvl="1"/>
            <a:r>
              <a:rPr lang="en-US" dirty="0"/>
              <a:t>Cost Reduction Methods for Niobium SRF Cavity Fabrication</a:t>
            </a:r>
          </a:p>
          <a:p>
            <a:pPr lvl="2"/>
            <a:r>
              <a:rPr lang="en-US" dirty="0"/>
              <a:t>Study on the Mechanical Properties of Large Grain Niobium and the Deep Drawing Fabrication Method</a:t>
            </a:r>
          </a:p>
          <a:p>
            <a:pPr lvl="2"/>
            <a:r>
              <a:rPr lang="en-US" dirty="0"/>
              <a:t>Study on the HF-Free Bipolar Electrochemical Polishing Method</a:t>
            </a:r>
          </a:p>
        </p:txBody>
      </p:sp>
    </p:spTree>
    <p:extLst>
      <p:ext uri="{BB962C8B-B14F-4D97-AF65-F5344CB8AC3E}">
        <p14:creationId xmlns:p14="http://schemas.microsoft.com/office/powerpoint/2010/main" val="134084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9A26AC-1B43-EFBF-43EB-4B2707C2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4" y="796397"/>
            <a:ext cx="4843460" cy="3794522"/>
          </a:xfrm>
        </p:spPr>
        <p:txBody>
          <a:bodyPr/>
          <a:lstStyle/>
          <a:p>
            <a:r>
              <a:rPr lang="en-US" dirty="0"/>
              <a:t>Defects such as etching and pitting were discovered in nitrogen doped niobium cavities.</a:t>
            </a:r>
          </a:p>
          <a:p>
            <a:r>
              <a:rPr lang="en-US" dirty="0"/>
              <a:t>It was determined that a better understanding of EP was necessary to understand and prevent these defects.</a:t>
            </a:r>
          </a:p>
          <a:p>
            <a:r>
              <a:rPr lang="en-US" dirty="0"/>
              <a:t>Niobium samples are electropolished using different parameters.</a:t>
            </a:r>
          </a:p>
          <a:p>
            <a:pPr lvl="1"/>
            <a:r>
              <a:rPr lang="en-US" dirty="0"/>
              <a:t>Applied voltage</a:t>
            </a:r>
          </a:p>
          <a:p>
            <a:pPr lvl="1"/>
            <a:r>
              <a:rPr lang="en-US" dirty="0"/>
              <a:t>Electrolyte temperature</a:t>
            </a:r>
          </a:p>
          <a:p>
            <a:pPr lvl="1"/>
            <a:r>
              <a:rPr lang="en-US" dirty="0"/>
              <a:t>Nitrogen doping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1C3AE2-3A33-541E-3E01-C1006301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Electropolishing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212A2-B1E7-C5B2-62B4-A7B5CC0143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33C26-181F-8C1E-DFD5-C7A169CF3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5B9D0-FE0F-2FDC-4D4E-01F03C42E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D055B55-FCDB-C963-BE95-2B65CA72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12" y="434086"/>
            <a:ext cx="3033775" cy="2263875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B80E7537-84B3-9BC6-3206-61F90D7D5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48" y="2824182"/>
            <a:ext cx="3780052" cy="1812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872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F6567F-FE0A-C5DE-EEFC-BC7C2F90C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8672513" cy="1631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sample study showed that the etching was caused by low polishing voltage.</a:t>
            </a:r>
          </a:p>
          <a:p>
            <a:r>
              <a:rPr lang="en-US" dirty="0"/>
              <a:t>Nitrogen doping shows no effect on etching.</a:t>
            </a:r>
          </a:p>
          <a:p>
            <a:r>
              <a:rPr lang="en-US" dirty="0"/>
              <a:t>Temperature has no direct impact but can cause an ohmic voltage drop in the electrolyte due to high currents.</a:t>
            </a:r>
          </a:p>
          <a:p>
            <a:r>
              <a:rPr lang="en-US" dirty="0"/>
              <a:t>Cathode was redesigned and voltage increased to prevent etching in cavities.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5AEE7-2513-D041-D633-44AB01C3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Analysis of Electropolished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600B4-DAE4-0B68-6EF7-E1692AA61A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CD7C4-F723-BBCD-A7A2-5ACC15E4E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BF64C-D02C-CAD9-D83C-599E19B5F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8AC2D6-1B16-F359-16F0-803C45C96108}"/>
              </a:ext>
            </a:extLst>
          </p:cNvPr>
          <p:cNvGrpSpPr/>
          <p:nvPr/>
        </p:nvGrpSpPr>
        <p:grpSpPr>
          <a:xfrm>
            <a:off x="5150011" y="2672987"/>
            <a:ext cx="3703831" cy="1833317"/>
            <a:chOff x="4654543" y="2427741"/>
            <a:chExt cx="4199300" cy="20785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D0B5286-18D4-C151-7FC4-4F784E43C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7176" y="675108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9C80DA1F-4630-AF85-FF2F-0DEC6BB8F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8354" y="1367962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696AA6-C6E7-A4BE-E98E-898307BA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408354" y="2060816"/>
              <a:ext cx="692855" cy="419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4596F4-4313-C28B-B1B6-D9AF42D7678F}"/>
              </a:ext>
            </a:extLst>
          </p:cNvPr>
          <p:cNvGrpSpPr/>
          <p:nvPr/>
        </p:nvGrpSpPr>
        <p:grpSpPr>
          <a:xfrm>
            <a:off x="736827" y="2673367"/>
            <a:ext cx="3692424" cy="1833317"/>
            <a:chOff x="-478517" y="1350325"/>
            <a:chExt cx="6439214" cy="319711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1BAD074-A683-5E58-7F35-E15ECB020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07754" y="-1335946"/>
              <a:ext cx="1065706" cy="643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DF40A8EA-8A07-08C4-D8F7-EC6998A29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08719" y="-270238"/>
              <a:ext cx="1065706" cy="643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7383D13-1FBE-55C8-2CAB-1D996D3F7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08720" y="795467"/>
              <a:ext cx="1065706" cy="643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B3519B-D8C7-1945-5B49-F72CF23BA583}"/>
              </a:ext>
            </a:extLst>
          </p:cNvPr>
          <p:cNvSpPr txBox="1"/>
          <p:nvPr/>
        </p:nvSpPr>
        <p:spPr>
          <a:xfrm>
            <a:off x="814955" y="2439920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329D0-BB41-3E53-F2DB-62704C5F10FD}"/>
              </a:ext>
            </a:extLst>
          </p:cNvPr>
          <p:cNvSpPr txBox="1"/>
          <p:nvPr/>
        </p:nvSpPr>
        <p:spPr>
          <a:xfrm>
            <a:off x="1271047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B8913-629B-090E-A797-D58903E8D8B4}"/>
              </a:ext>
            </a:extLst>
          </p:cNvPr>
          <p:cNvSpPr txBox="1"/>
          <p:nvPr/>
        </p:nvSpPr>
        <p:spPr>
          <a:xfrm>
            <a:off x="1727139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AA29F-7ED9-0C38-CA10-41B24CE20123}"/>
              </a:ext>
            </a:extLst>
          </p:cNvPr>
          <p:cNvSpPr txBox="1"/>
          <p:nvPr/>
        </p:nvSpPr>
        <p:spPr>
          <a:xfrm>
            <a:off x="2177754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AEC4F-7C5A-9EA1-3F01-46E06EDA8DB3}"/>
              </a:ext>
            </a:extLst>
          </p:cNvPr>
          <p:cNvSpPr txBox="1"/>
          <p:nvPr/>
        </p:nvSpPr>
        <p:spPr>
          <a:xfrm>
            <a:off x="2633846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16B4F-D6CD-81A4-D3D2-F485758C337E}"/>
              </a:ext>
            </a:extLst>
          </p:cNvPr>
          <p:cNvSpPr txBox="1"/>
          <p:nvPr/>
        </p:nvSpPr>
        <p:spPr>
          <a:xfrm>
            <a:off x="3080265" y="2448639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6AB900-7E63-4559-87BE-0C4AF64CEFBC}"/>
              </a:ext>
            </a:extLst>
          </p:cNvPr>
          <p:cNvSpPr txBox="1"/>
          <p:nvPr/>
        </p:nvSpPr>
        <p:spPr>
          <a:xfrm>
            <a:off x="3547686" y="2454713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26498-BA3B-1658-7A10-CC2B91758470}"/>
              </a:ext>
            </a:extLst>
          </p:cNvPr>
          <p:cNvSpPr txBox="1"/>
          <p:nvPr/>
        </p:nvSpPr>
        <p:spPr>
          <a:xfrm>
            <a:off x="3999734" y="2454713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71173-C719-AB03-5A01-FAF6BA2011A5}"/>
              </a:ext>
            </a:extLst>
          </p:cNvPr>
          <p:cNvSpPr txBox="1"/>
          <p:nvPr/>
        </p:nvSpPr>
        <p:spPr>
          <a:xfrm>
            <a:off x="116679" y="2448638"/>
            <a:ext cx="655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0A35A1-4E5B-3CC2-E396-32CB093134D2}"/>
              </a:ext>
            </a:extLst>
          </p:cNvPr>
          <p:cNvSpPr txBox="1"/>
          <p:nvPr/>
        </p:nvSpPr>
        <p:spPr>
          <a:xfrm>
            <a:off x="119525" y="2805195"/>
            <a:ext cx="757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Undoped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4DEEC-DE61-6E06-BB34-EA3C8FCD1DCD}"/>
              </a:ext>
            </a:extLst>
          </p:cNvPr>
          <p:cNvSpPr txBox="1"/>
          <p:nvPr/>
        </p:nvSpPr>
        <p:spPr>
          <a:xfrm>
            <a:off x="119525" y="3401508"/>
            <a:ext cx="65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C4FC1-0F1D-D638-B216-D5FA369DC243}"/>
              </a:ext>
            </a:extLst>
          </p:cNvPr>
          <p:cNvSpPr txBox="1"/>
          <p:nvPr/>
        </p:nvSpPr>
        <p:spPr>
          <a:xfrm>
            <a:off x="113631" y="3896096"/>
            <a:ext cx="655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 Cold 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130AB-1D29-9004-452C-12D5229245C7}"/>
              </a:ext>
            </a:extLst>
          </p:cNvPr>
          <p:cNvSpPr txBox="1"/>
          <p:nvPr/>
        </p:nvSpPr>
        <p:spPr>
          <a:xfrm>
            <a:off x="5218788" y="2448638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1CF32A-73F8-FA07-4C08-43C43C29EDFB}"/>
              </a:ext>
            </a:extLst>
          </p:cNvPr>
          <p:cNvSpPr txBox="1"/>
          <p:nvPr/>
        </p:nvSpPr>
        <p:spPr>
          <a:xfrm>
            <a:off x="5674880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68C62-4E1C-3CBD-F25B-A4702626390E}"/>
              </a:ext>
            </a:extLst>
          </p:cNvPr>
          <p:cNvSpPr txBox="1"/>
          <p:nvPr/>
        </p:nvSpPr>
        <p:spPr>
          <a:xfrm>
            <a:off x="6130972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CF107B-BC1B-348D-FAFE-EF87EC1D7265}"/>
              </a:ext>
            </a:extLst>
          </p:cNvPr>
          <p:cNvSpPr txBox="1"/>
          <p:nvPr/>
        </p:nvSpPr>
        <p:spPr>
          <a:xfrm>
            <a:off x="6581587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7D065-79DA-76B4-6E3E-B35E79F5FFA3}"/>
              </a:ext>
            </a:extLst>
          </p:cNvPr>
          <p:cNvSpPr txBox="1"/>
          <p:nvPr/>
        </p:nvSpPr>
        <p:spPr>
          <a:xfrm>
            <a:off x="7037679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0.9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A028D7-0C4B-9189-DD62-7D83F6FA7126}"/>
              </a:ext>
            </a:extLst>
          </p:cNvPr>
          <p:cNvSpPr txBox="1"/>
          <p:nvPr/>
        </p:nvSpPr>
        <p:spPr>
          <a:xfrm>
            <a:off x="7484098" y="2457357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BD9263-6F7F-4939-B02F-3F40B384128C}"/>
              </a:ext>
            </a:extLst>
          </p:cNvPr>
          <p:cNvSpPr txBox="1"/>
          <p:nvPr/>
        </p:nvSpPr>
        <p:spPr>
          <a:xfrm>
            <a:off x="7951519" y="2463431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848635-47FA-0ACB-C6A8-E108E777A7A7}"/>
              </a:ext>
            </a:extLst>
          </p:cNvPr>
          <p:cNvSpPr txBox="1"/>
          <p:nvPr/>
        </p:nvSpPr>
        <p:spPr>
          <a:xfrm>
            <a:off x="8403567" y="2463431"/>
            <a:ext cx="51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2CAAE4-4EFE-E290-D7FF-16A187A99BF8}"/>
              </a:ext>
            </a:extLst>
          </p:cNvPr>
          <p:cNvSpPr txBox="1"/>
          <p:nvPr/>
        </p:nvSpPr>
        <p:spPr>
          <a:xfrm>
            <a:off x="4520512" y="2457356"/>
            <a:ext cx="655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Voltage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B27E9-4B37-6496-351E-ACB33CD1F9C1}"/>
              </a:ext>
            </a:extLst>
          </p:cNvPr>
          <p:cNvSpPr txBox="1"/>
          <p:nvPr/>
        </p:nvSpPr>
        <p:spPr>
          <a:xfrm>
            <a:off x="4523358" y="2813913"/>
            <a:ext cx="757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Undoped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22E116C-857F-2896-0631-FC2A7B551A11}"/>
              </a:ext>
            </a:extLst>
          </p:cNvPr>
          <p:cNvSpPr txBox="1"/>
          <p:nvPr/>
        </p:nvSpPr>
        <p:spPr>
          <a:xfrm>
            <a:off x="4523358" y="3410226"/>
            <a:ext cx="65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664D10D-F435-33EE-6DE9-137C50B9E30A}"/>
              </a:ext>
            </a:extLst>
          </p:cNvPr>
          <p:cNvSpPr txBox="1"/>
          <p:nvPr/>
        </p:nvSpPr>
        <p:spPr>
          <a:xfrm>
            <a:off x="4517464" y="3904814"/>
            <a:ext cx="655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Nitrogen Doped Cold EP</a:t>
            </a:r>
          </a:p>
        </p:txBody>
      </p:sp>
    </p:spTree>
    <p:extLst>
      <p:ext uri="{BB962C8B-B14F-4D97-AF65-F5344CB8AC3E}">
        <p14:creationId xmlns:p14="http://schemas.microsoft.com/office/powerpoint/2010/main" val="55745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E59FCB-0D07-FFE7-8EB9-37E0CD00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5986459" cy="3794522"/>
          </a:xfrm>
        </p:spPr>
        <p:txBody>
          <a:bodyPr/>
          <a:lstStyle/>
          <a:p>
            <a:r>
              <a:rPr lang="en-US" dirty="0"/>
              <a:t>To understand the cause of etching in cavities, electrochemical impedance spectroscopy (EIS) can provide more information on the chemical processes on the electrode surface.</a:t>
            </a:r>
          </a:p>
          <a:p>
            <a:r>
              <a:rPr lang="en-US" dirty="0"/>
              <a:t>A small alternating voltage is applied to the electrode to measure the complex electrical impedance spectrum.</a:t>
            </a:r>
          </a:p>
          <a:p>
            <a:r>
              <a:rPr lang="en-US" dirty="0"/>
              <a:t>This spectrum can show how the surface chemistry changes for different applied voltages.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317D43-610E-F823-F6CB-1ED577E4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Electrochemical Impedance Spectroscopy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1B41A-EE48-7747-27D5-7023E6B3EB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4240B-795B-0462-E0FE-2D5520A43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0A98B-50A5-5780-803D-3041128A0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A183EC-4A60-00C3-B367-81C7816E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5" y="56614"/>
            <a:ext cx="2467490" cy="36796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D8356B-9E47-E92D-EDC3-5C2D362116C3}"/>
              </a:ext>
            </a:extLst>
          </p:cNvPr>
          <p:cNvSpPr txBox="1"/>
          <p:nvPr/>
        </p:nvSpPr>
        <p:spPr>
          <a:xfrm>
            <a:off x="6619875" y="3736300"/>
            <a:ext cx="2524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real (top) and imaginary (bottom) components of the complex electrical impedance of a niobium electrode during room temperature electropolishing at applied voltages ranging from 0.5 to 0.9 volts.</a:t>
            </a:r>
          </a:p>
        </p:txBody>
      </p:sp>
    </p:spTree>
    <p:extLst>
      <p:ext uri="{BB962C8B-B14F-4D97-AF65-F5344CB8AC3E}">
        <p14:creationId xmlns:p14="http://schemas.microsoft.com/office/powerpoint/2010/main" val="192597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841551-D1D9-167F-9A39-AD1D8778C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96397"/>
            <a:ext cx="4842618" cy="37945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distribution of relaxation times de-convolves the impedance spectrum revealing distinct peaks that correspond to chemical processes.</a:t>
            </a:r>
          </a:p>
          <a:p>
            <a:r>
              <a:rPr lang="en-US" dirty="0"/>
              <a:t>At low voltage only the electric double layer contributes to the impedance.</a:t>
            </a:r>
          </a:p>
          <a:p>
            <a:r>
              <a:rPr lang="en-US" dirty="0"/>
              <a:t>As the voltage is increased a second contribution from the oxide film is measured.</a:t>
            </a:r>
          </a:p>
          <a:p>
            <a:r>
              <a:rPr lang="en-US" dirty="0"/>
              <a:t>The oxide film contribution develops further indicating the transition from a thin partial oxide layer to a thick oxide layer.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C3AA2-7B6A-D8BF-7055-A6D27320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Using Distribution of Relaxation Times Fitting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98157-D5CB-5BC6-86DB-3A9647B848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C0F0B-9C43-95A7-FA7C-71F712004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B80FF-935B-C036-89FF-C5152CDC8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C1AE3-3F97-076D-2AD5-B68AD6FC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21" y="899739"/>
            <a:ext cx="4002386" cy="30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8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Nb</a:t>
            </a:r>
            <a:r>
              <a:rPr lang="en-US" sz="2200" baseline="-25000" dirty="0"/>
              <a:t>3</a:t>
            </a:r>
            <a:r>
              <a:rPr lang="en-US" sz="2200" dirty="0"/>
              <a:t>Sn Polishing Using Centrifugal Barrel Polishing</a:t>
            </a:r>
            <a:endParaRPr sz="2200" dirty="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893" y="2261236"/>
            <a:ext cx="3128448" cy="23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l="35104" t="32298" r="33818" b="28599"/>
          <a:stretch/>
        </p:blipFill>
        <p:spPr>
          <a:xfrm>
            <a:off x="6048985" y="1028262"/>
            <a:ext cx="1306573" cy="1232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1"/>
          <p:cNvCxnSpPr>
            <a:cxnSpLocks/>
          </p:cNvCxnSpPr>
          <p:nvPr/>
        </p:nvCxnSpPr>
        <p:spPr>
          <a:xfrm>
            <a:off x="6860608" y="2073867"/>
            <a:ext cx="494949" cy="126846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3" name="Google Shape;123;p21"/>
          <p:cNvPicPr preferRelativeResize="0"/>
          <p:nvPr/>
        </p:nvPicPr>
        <p:blipFill rotWithShape="1">
          <a:blip r:embed="rId5">
            <a:alphaModFix/>
          </a:blip>
          <a:srcRect l="6907" t="21710" r="34972" b="34458"/>
          <a:stretch/>
        </p:blipFill>
        <p:spPr>
          <a:xfrm>
            <a:off x="7355557" y="586443"/>
            <a:ext cx="1665601" cy="167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7355558" y="586443"/>
            <a:ext cx="1665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</a:rPr>
              <a:t>Internal View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091A1E6-A9D2-EFD5-3F17-5304EAAF70C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659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4" name="Google Shape;131;p22">
            <a:extLst>
              <a:ext uri="{FF2B5EF4-FFF2-40B4-BE49-F238E27FC236}">
                <a16:creationId xmlns:a16="http://schemas.microsoft.com/office/drawing/2014/main" id="{789D468B-5D47-8C05-2BC3-8CE62B51BF6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659" y="2916939"/>
            <a:ext cx="2991310" cy="178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2;p22">
            <a:extLst>
              <a:ext uri="{FF2B5EF4-FFF2-40B4-BE49-F238E27FC236}">
                <a16:creationId xmlns:a16="http://schemas.microsoft.com/office/drawing/2014/main" id="{0E6CBD80-41D1-F7E9-0D76-55F57288C56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5700" y="3041528"/>
            <a:ext cx="2088042" cy="15660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;p22">
            <a:extLst>
              <a:ext uri="{FF2B5EF4-FFF2-40B4-BE49-F238E27FC236}">
                <a16:creationId xmlns:a16="http://schemas.microsoft.com/office/drawing/2014/main" id="{D74F9B71-C755-0657-9EE3-7268694EA3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179463" cy="1890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dirty="0">
                <a:solidFill>
                  <a:srgbClr val="505050"/>
                </a:solidFill>
              </a:rPr>
              <a:t>Nb</a:t>
            </a:r>
            <a:r>
              <a:rPr lang="en-US" baseline="-25000" dirty="0">
                <a:solidFill>
                  <a:srgbClr val="505050"/>
                </a:solidFill>
              </a:rPr>
              <a:t>3</a:t>
            </a:r>
            <a:r>
              <a:rPr lang="en-US" dirty="0">
                <a:solidFill>
                  <a:srgbClr val="505050"/>
                </a:solidFill>
              </a:rPr>
              <a:t>Sn films have a rough surface that can enhance magnetic fields and reduce cavity performance.</a:t>
            </a:r>
          </a:p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dirty="0">
                <a:solidFill>
                  <a:srgbClr val="505050"/>
                </a:solidFill>
              </a:rPr>
              <a:t>Chemical polishing methods are not suitable.</a:t>
            </a:r>
          </a:p>
          <a:p>
            <a:pPr marL="285750" indent="-285750">
              <a:spcBef>
                <a:spcPts val="984"/>
              </a:spcBef>
              <a:spcAft>
                <a:spcPct val="0"/>
              </a:spcAft>
            </a:pPr>
            <a:r>
              <a:rPr lang="en-US" dirty="0">
                <a:solidFill>
                  <a:srgbClr val="505050"/>
                </a:solidFill>
              </a:rPr>
              <a:t>Mechanical polishing was analyzed as an alternative using a coupon cavity sample study.</a:t>
            </a:r>
            <a:endParaRPr dirty="0">
              <a:solidFill>
                <a:srgbClr val="50505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0000000-0008-0000-0000-000012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95"/>
          <a:stretch/>
        </p:blipFill>
        <p:spPr>
          <a:xfrm>
            <a:off x="8330549" y="1257111"/>
            <a:ext cx="754184" cy="3239751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4F247-E5BC-3CB7-8A1B-07007965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b" anchorCtr="0">
            <a:normAutofit fontScale="9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4C97"/>
                </a:solidFill>
              </a:rPr>
              <a:t>Surface Profile after Progressing Amounts of Mechanical Polishing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7997D-04F0-E638-049D-3C1E72FB44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000-000008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51984" y="2083841"/>
            <a:ext cx="2163229" cy="1622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8-0000-0000-000009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70443" y="2083839"/>
            <a:ext cx="2163229" cy="1622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000-00000A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192869" y="2083834"/>
            <a:ext cx="2163231" cy="1622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000-00000B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815296" y="2083840"/>
            <a:ext cx="2163231" cy="1622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437723" y="2083836"/>
            <a:ext cx="2163230" cy="1622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B722B7-B7D2-92B7-BCC3-EE8819475B9A}"/>
              </a:ext>
            </a:extLst>
          </p:cNvPr>
          <p:cNvCxnSpPr/>
          <p:nvPr/>
        </p:nvCxnSpPr>
        <p:spPr>
          <a:xfrm>
            <a:off x="218425" y="4115168"/>
            <a:ext cx="1622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59E906-ECB7-082B-C9A6-1A0E3E244BF4}"/>
              </a:ext>
            </a:extLst>
          </p:cNvPr>
          <p:cNvSpPr txBox="1"/>
          <p:nvPr/>
        </p:nvSpPr>
        <p:spPr>
          <a:xfrm>
            <a:off x="463779" y="4124811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 </a:t>
            </a:r>
            <a:r>
              <a:rPr lang="el-GR" dirty="0"/>
              <a:t>μ</a:t>
            </a:r>
            <a:r>
              <a:rPr lang="en-US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36EAC-F0A8-AA85-7D93-D8E9757A475D}"/>
              </a:ext>
            </a:extLst>
          </p:cNvPr>
          <p:cNvSpPr txBox="1"/>
          <p:nvPr/>
        </p:nvSpPr>
        <p:spPr>
          <a:xfrm>
            <a:off x="471049" y="1351772"/>
            <a:ext cx="111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 hours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FB8E41-C399-ED20-73C8-FB5BB7C2A475}"/>
              </a:ext>
            </a:extLst>
          </p:cNvPr>
          <p:cNvSpPr txBox="1"/>
          <p:nvPr/>
        </p:nvSpPr>
        <p:spPr>
          <a:xfrm>
            <a:off x="2093480" y="1370043"/>
            <a:ext cx="111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9ED143-447D-BCD6-4AD5-AC1DA2E9797A}"/>
              </a:ext>
            </a:extLst>
          </p:cNvPr>
          <p:cNvSpPr txBox="1"/>
          <p:nvPr/>
        </p:nvSpPr>
        <p:spPr>
          <a:xfrm>
            <a:off x="3715896" y="1351760"/>
            <a:ext cx="111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EB017B-39B9-134B-E671-0A57D243A92A}"/>
              </a:ext>
            </a:extLst>
          </p:cNvPr>
          <p:cNvSpPr txBox="1"/>
          <p:nvPr/>
        </p:nvSpPr>
        <p:spPr>
          <a:xfrm>
            <a:off x="5338312" y="1344619"/>
            <a:ext cx="111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6 hours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015B40-9C66-EC68-6D35-3239B9A6B3CF}"/>
              </a:ext>
            </a:extLst>
          </p:cNvPr>
          <p:cNvSpPr txBox="1"/>
          <p:nvPr/>
        </p:nvSpPr>
        <p:spPr>
          <a:xfrm>
            <a:off x="6960728" y="1338803"/>
            <a:ext cx="111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 hours</a:t>
            </a:r>
          </a:p>
        </p:txBody>
      </p:sp>
    </p:spTree>
    <p:extLst>
      <p:ext uri="{BB962C8B-B14F-4D97-AF65-F5344CB8AC3E}">
        <p14:creationId xmlns:p14="http://schemas.microsoft.com/office/powerpoint/2010/main" val="3786674190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9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CFD392F2-85A0-4A84-A0AD-B3BABF9031FF}" vid="{CE0A0621-7B09-4BA0-B664-DEC6032F9F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Fermi_Template</Template>
  <TotalTime>59609</TotalTime>
  <Words>1709</Words>
  <Application>Microsoft Office PowerPoint</Application>
  <PresentationFormat>On-screen Show (16:9)</PresentationFormat>
  <Paragraphs>251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Helvetica</vt:lpstr>
      <vt:lpstr>Times New Roman</vt:lpstr>
      <vt:lpstr>Fermilab_PPT_090915</vt:lpstr>
      <vt:lpstr>PowerPoint Presentation</vt:lpstr>
      <vt:lpstr>Personal Introduction</vt:lpstr>
      <vt:lpstr>Outline</vt:lpstr>
      <vt:lpstr>Electropolishing Study</vt:lpstr>
      <vt:lpstr>Surface Analysis of Electropolished Samples</vt:lpstr>
      <vt:lpstr>Electrochemical Impedance Spectroscopy</vt:lpstr>
      <vt:lpstr>Data Analysis Using Distribution of Relaxation Times Fitting</vt:lpstr>
      <vt:lpstr>Nb3Sn Polishing Using Centrifugal Barrel Polishing</vt:lpstr>
      <vt:lpstr>Surface Profile after Progressing Amounts of Mechanical Polishing</vt:lpstr>
      <vt:lpstr>Scanning Electron Microscopy of Mechanically Polished Nb3Sn Films</vt:lpstr>
      <vt:lpstr>Surface Roughness of Mechanically Polished Nb3Sn Films</vt:lpstr>
      <vt:lpstr>Applying the Polishing Procedure to a Nb3Sn SRF Cavity</vt:lpstr>
      <vt:lpstr>Performance of a Mechanically Polished Nb3Sn SRF Cavity</vt:lpstr>
      <vt:lpstr>Temperature Mapping and Sample Cutout Study</vt:lpstr>
      <vt:lpstr>Cross-Section EDS Analysis of Cutouts</vt:lpstr>
      <vt:lpstr>PowerPoint Presentation</vt:lpstr>
      <vt:lpstr>Overview</vt:lpstr>
      <vt:lpstr>Study on Deformation and Annealing Properties of Large Grain Niobium</vt:lpstr>
      <vt:lpstr>Current Issues with Large Grain Niobium Cavity Fabrication</vt:lpstr>
      <vt:lpstr>Annealing</vt:lpstr>
      <vt:lpstr>Plan of Study</vt:lpstr>
      <vt:lpstr>HF-Free Bipolar Electropolishing</vt:lpstr>
      <vt:lpstr>Bipolar Electropolishing Study</vt:lpstr>
      <vt:lpstr>Plan of Study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Viklund, Eric</dc:creator>
  <cp:lastModifiedBy>Eric Viklund</cp:lastModifiedBy>
  <cp:revision>112</cp:revision>
  <cp:lastPrinted>2014-01-20T19:40:21Z</cp:lastPrinted>
  <dcterms:created xsi:type="dcterms:W3CDTF">2022-08-09T21:38:58Z</dcterms:created>
  <dcterms:modified xsi:type="dcterms:W3CDTF">2023-12-01T03:48:44Z</dcterms:modified>
</cp:coreProperties>
</file>